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312" r:id="rId3"/>
    <p:sldId id="301" r:id="rId4"/>
    <p:sldId id="258" r:id="rId5"/>
    <p:sldId id="260" r:id="rId6"/>
    <p:sldId id="314" r:id="rId7"/>
    <p:sldId id="269" r:id="rId8"/>
    <p:sldId id="259" r:id="rId9"/>
    <p:sldId id="315" r:id="rId10"/>
    <p:sldId id="271" r:id="rId11"/>
    <p:sldId id="303" r:id="rId12"/>
    <p:sldId id="306" r:id="rId13"/>
    <p:sldId id="308" r:id="rId14"/>
    <p:sldId id="309" r:id="rId15"/>
    <p:sldId id="310" r:id="rId16"/>
    <p:sldId id="311" r:id="rId17"/>
    <p:sldId id="307" r:id="rId18"/>
    <p:sldId id="313" r:id="rId19"/>
    <p:sldId id="279" r:id="rId20"/>
    <p:sldId id="316" r:id="rId21"/>
    <p:sldId id="278" r:id="rId22"/>
    <p:sldId id="317" r:id="rId23"/>
    <p:sldId id="31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6" r:id="rId40"/>
    <p:sldId id="263" r:id="rId41"/>
    <p:sldId id="320" r:id="rId42"/>
    <p:sldId id="297" r:id="rId43"/>
    <p:sldId id="298" r:id="rId44"/>
    <p:sldId id="319" r:id="rId45"/>
    <p:sldId id="321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997"/>
    <a:srgbClr val="0B5599"/>
    <a:srgbClr val="107CDE"/>
    <a:srgbClr val="0066FF"/>
    <a:srgbClr val="00642D"/>
    <a:srgbClr val="DDDDDD"/>
    <a:srgbClr val="FFFF99"/>
    <a:srgbClr val="33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882" autoAdjust="0"/>
    <p:restoredTop sz="94660"/>
  </p:normalViewPr>
  <p:slideViewPr>
    <p:cSldViewPr>
      <p:cViewPr varScale="1">
        <p:scale>
          <a:sx n="74" d="100"/>
          <a:sy n="74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81D35-A3B6-4906-89C0-9AE85C1CC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339DBE-D901-4EF3-A8DC-2FC3F657A2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28715-95DA-4084-937A-B4F4A1962C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D6833-D94C-4004-B06E-4D7C21C6C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grpSp>
        <p:nvGrpSpPr>
          <p:cNvPr id="6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7236A-9BDC-4308-9C71-EB70B79E73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63EC7-4193-42FB-83EE-68351E7D90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9A2C5-AF71-49E5-8809-2A30C4A362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37FA9-7E9C-49CD-9517-034BC0605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82730-0DD8-4330-A704-115888CA7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DE054-AAF1-47EA-9451-7B71EB781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84DA6-0BB4-4FF3-8F70-E29568EADF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4848D806-142B-41FC-AEBF-5E1F8885C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grpSp>
          <p:nvGrpSpPr>
            <p:cNvPr id="12" name="Полилиния 11"/>
            <p:cNvGrpSpPr>
              <a:grpSpLocks/>
            </p:cNvGrpSpPr>
            <p:nvPr/>
          </p:nvGrpSpPr>
          <p:grpSpPr bwMode="auto">
            <a:xfrm>
              <a:off x="-6091" y="-11569"/>
              <a:ext cx="9137939" cy="1050979"/>
              <a:chOff x="-6096" y="-24384"/>
              <a:chExt cx="9137904" cy="1048512"/>
            </a:xfrm>
          </p:grpSpPr>
          <p:pic>
            <p:nvPicPr>
              <p:cNvPr id="1034" name="Полилиния 11"/>
              <p:cNvPicPr>
                <a:picLocks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-6096" y="-24384"/>
                <a:ext cx="9137904" cy="1048512"/>
              </a:xfrm>
              <a:prstGeom prst="rect">
                <a:avLst/>
              </a:prstGeom>
              <a:noFill/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35692">
                <a:off x="-29291" y="422461"/>
                <a:ext cx="0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5" r:id="rId2"/>
    <p:sldLayoutId id="2147483727" r:id="rId3"/>
    <p:sldLayoutId id="2147483724" r:id="rId4"/>
    <p:sldLayoutId id="2147483723" r:id="rId5"/>
    <p:sldLayoutId id="2147483722" r:id="rId6"/>
    <p:sldLayoutId id="2147483721" r:id="rId7"/>
    <p:sldLayoutId id="2147483720" r:id="rId8"/>
    <p:sldLayoutId id="2147483728" r:id="rId9"/>
    <p:sldLayoutId id="2147483719" r:id="rId10"/>
    <p:sldLayoutId id="2147483718" r:id="rId11"/>
  </p:sldLayoutIdLst>
  <p:transition spd="slow">
    <p:zo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extBox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" y="517525"/>
            <a:ext cx="8027988" cy="12922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1925638"/>
            <a:ext cx="127635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728" y="2571744"/>
            <a:ext cx="6572296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Домашнее </a:t>
            </a: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задание</a:t>
            </a:r>
          </a:p>
          <a:p>
            <a:pPr algn="ctr">
              <a:defRPr/>
            </a:pPr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оманды № 2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0" y="1031875"/>
            <a:ext cx="12700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998538"/>
            <a:ext cx="120491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5554663"/>
            <a:ext cx="1285875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5025" y="5500688"/>
            <a:ext cx="15144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0350" y="1000125"/>
            <a:ext cx="124777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938" y="3614738"/>
            <a:ext cx="15716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8" y="2286000"/>
            <a:ext cx="15716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3" y="5419725"/>
            <a:ext cx="10715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86375" y="1019175"/>
            <a:ext cx="1214438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00375" y="5500688"/>
            <a:ext cx="13573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313" y="3643313"/>
            <a:ext cx="15001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28875" y="1057275"/>
            <a:ext cx="1285875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72375" y="5386388"/>
            <a:ext cx="142875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00188" y="5464175"/>
            <a:ext cx="1357312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638" y="1352550"/>
            <a:ext cx="8528050" cy="2249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1285875"/>
            <a:ext cx="6143625" cy="3098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Логист</a:t>
            </a:r>
            <a:r>
              <a:rPr lang="ru-RU" sz="3600" b="1" dirty="0"/>
              <a:t>-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занимается логикой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специалист по управлению транспортировкой продукции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организует конференции и научные саммиты </a:t>
            </a:r>
          </a:p>
        </p:txBody>
      </p:sp>
      <p:pic>
        <p:nvPicPr>
          <p:cNvPr id="24578" name="Picture 2" descr="картинка для сайт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2925" y="3779838"/>
            <a:ext cx="4248150" cy="2870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technologijos.lt/upload/image/n/mokslas/zmogus_ir_medicina/straipsnis-9824/657475b64ba4be45142ad1647ac6d7833257c19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675" y="3067050"/>
            <a:ext cx="4297363" cy="3467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313" y="1285875"/>
            <a:ext cx="5500687" cy="2622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 startAt="2"/>
              <a:defRPr/>
            </a:pP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</a:rPr>
              <a:t>Веб-мастер</a:t>
            </a:r>
            <a:r>
              <a:rPr lang="ru-RU" sz="3600" b="1" dirty="0"/>
              <a:t>-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работает на компьютере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разрабатывает программы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разрабатывает проекты сайтов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1285875"/>
            <a:ext cx="7215187" cy="2622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 startAt="3"/>
              <a:defRPr/>
            </a:pP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</a:rPr>
              <a:t>Маркетолог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/>
              <a:t>-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работает на рынке ценных бумаг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тот, кто изучает рынок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тот, кто изучает товарные марки и бренды</a:t>
            </a:r>
          </a:p>
        </p:txBody>
      </p:sp>
      <p:pic>
        <p:nvPicPr>
          <p:cNvPr id="45058" name="Picture 2" descr="http://forschemq.com/jpg/banner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3050" y="3425825"/>
            <a:ext cx="3419475" cy="32305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1285875"/>
            <a:ext cx="6715125" cy="3098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 startAt="4"/>
              <a:defRPr/>
            </a:pP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</a:rPr>
              <a:t>Фандрайзер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600" b="1" dirty="0"/>
              <a:t>-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ищет деньги и возможности для организаций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фанат, которого занимает звезда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изучает пути развития предприятий</a:t>
            </a:r>
          </a:p>
        </p:txBody>
      </p:sp>
      <p:pic>
        <p:nvPicPr>
          <p:cNvPr id="46082" name="Picture 2" descr="http://www.shkolodrom.ru/uploads/posts/2008-09/1220580250_agentstvo-detskikh-obshhestvenny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9263" y="3279775"/>
            <a:ext cx="3621087" cy="3584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1285875"/>
            <a:ext cx="8358187" cy="26225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 startAt="5"/>
              <a:defRPr/>
            </a:pPr>
            <a:r>
              <a:rPr lang="en-US" sz="3600" b="1" i="1" dirty="0">
                <a:solidFill>
                  <a:schemeClr val="accent1">
                    <a:lumMod val="75000"/>
                  </a:schemeClr>
                </a:solidFill>
              </a:rPr>
              <a:t>PR-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агент</a:t>
            </a:r>
            <a:r>
              <a:rPr lang="ru-RU" sz="3600" b="1" dirty="0"/>
              <a:t>-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связан с политикой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специалист по связям с общественностью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выполняет посреднические услуги между организациями и людьми</a:t>
            </a:r>
          </a:p>
        </p:txBody>
      </p:sp>
      <p:pic>
        <p:nvPicPr>
          <p:cNvPr id="18434" name="Picture 2" descr="http://pioss.net/uploads/images/00/01/59/2011/10/06/c78c0c32c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5713" y="3352800"/>
            <a:ext cx="3760787" cy="34385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1285875"/>
            <a:ext cx="4714875" cy="214471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 startAt="6"/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Имиджмейкер</a:t>
            </a:r>
            <a:r>
              <a:rPr lang="ru-RU" sz="3600" b="1" dirty="0"/>
              <a:t>-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философ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парикмахер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имидж-консультант</a:t>
            </a:r>
          </a:p>
        </p:txBody>
      </p:sp>
      <p:pic>
        <p:nvPicPr>
          <p:cNvPr id="48130" name="Picture 2" descr="http://content.foto.mail.ru/mail/www.mila731/_blogs/i-3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5413" y="1133475"/>
            <a:ext cx="3371850" cy="5297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/>
          <p:cNvPicPr>
            <a:picLocks noGrp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" y="1573213"/>
            <a:ext cx="8966200" cy="4760912"/>
          </a:xfr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1925638"/>
            <a:ext cx="127635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728" y="2571744"/>
            <a:ext cx="6572296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Домашнее </a:t>
            </a: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задание</a:t>
            </a:r>
          </a:p>
          <a:p>
            <a:pPr algn="ctr">
              <a:defRPr/>
            </a:pPr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оманды № 3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0" y="1031875"/>
            <a:ext cx="12700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998538"/>
            <a:ext cx="120491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5554663"/>
            <a:ext cx="1285875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5025" y="5500688"/>
            <a:ext cx="15144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0350" y="1000125"/>
            <a:ext cx="124777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938" y="3614738"/>
            <a:ext cx="15716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8" y="2286000"/>
            <a:ext cx="15716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3" y="5419725"/>
            <a:ext cx="10715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86375" y="1019175"/>
            <a:ext cx="1214438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00375" y="5500688"/>
            <a:ext cx="13573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313" y="3643313"/>
            <a:ext cx="15001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28875" y="1057275"/>
            <a:ext cx="1285875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72375" y="5386388"/>
            <a:ext cx="142875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00188" y="5464175"/>
            <a:ext cx="1357312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5775920"/>
          </a:xfrm>
        </p:spPr>
        <p:txBody>
          <a:bodyPr/>
          <a:lstStyle/>
          <a:p>
            <a:pPr>
              <a:defRPr/>
            </a:pPr>
            <a:endParaRPr lang="ru-RU" b="1" dirty="0" smtClean="0"/>
          </a:p>
          <a:p>
            <a:pPr algn="ctr">
              <a:buFont typeface="Wingdings 2" pitchFamily="18" charset="2"/>
              <a:buNone/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Конкурс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«Создай символ профессии из подручных средств»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571612"/>
            <a:ext cx="800105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Конкурс</a:t>
            </a:r>
          </a:p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«Собери профессию»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1150" y="1352550"/>
            <a:ext cx="8448675" cy="2249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1214422"/>
            <a:ext cx="785818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/>
              <a:t>Пословицы</a:t>
            </a:r>
            <a:r>
              <a:rPr lang="ru-RU" sz="2000" b="1" dirty="0" smtClean="0"/>
              <a:t>:</a:t>
            </a:r>
          </a:p>
          <a:p>
            <a:pPr algn="ctr"/>
            <a:endParaRPr lang="ru-RU" sz="2000" dirty="0"/>
          </a:p>
          <a:p>
            <a:pPr marL="342900" indent="-342900" algn="ctr">
              <a:buAutoNum type="arabicPeriod"/>
            </a:pPr>
            <a:r>
              <a:rPr lang="ru-RU" sz="2000" dirty="0" smtClean="0"/>
              <a:t>Дело </a:t>
            </a:r>
            <a:r>
              <a:rPr lang="ru-RU" sz="2000" dirty="0"/>
              <a:t>мастера боится, а иной мастер дела боится</a:t>
            </a:r>
            <a:r>
              <a:rPr lang="ru-RU" sz="2000" dirty="0" smtClean="0"/>
              <a:t>.</a:t>
            </a:r>
          </a:p>
          <a:p>
            <a:pPr marL="342900" indent="-342900" algn="ctr">
              <a:buAutoNum type="arabicPeriod"/>
            </a:pPr>
            <a:endParaRPr lang="ru-RU" sz="2000" dirty="0"/>
          </a:p>
          <a:p>
            <a:pPr algn="ctr"/>
            <a:r>
              <a:rPr lang="ru-RU" sz="2000" dirty="0" smtClean="0"/>
              <a:t>2.Что </a:t>
            </a:r>
            <a:r>
              <a:rPr lang="ru-RU" sz="2000" dirty="0"/>
              <a:t>можешь сделать сегодня, не откладывай на завтра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3. Бездельничать </a:t>
            </a:r>
            <a:r>
              <a:rPr lang="ru-RU" sz="2000" dirty="0"/>
              <a:t>любил — жизнь погубил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4. Взялся </a:t>
            </a:r>
            <a:r>
              <a:rPr lang="ru-RU" sz="2000" dirty="0"/>
              <a:t>за дело — выполняй его умело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5. Кто </a:t>
            </a:r>
            <a:r>
              <a:rPr lang="ru-RU" sz="2000" dirty="0"/>
              <a:t>ловок в труде — кует счастье себе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6. Если </a:t>
            </a:r>
            <a:r>
              <a:rPr lang="ru-RU" sz="2000" dirty="0"/>
              <a:t>инструмент тупой, то работник ты плохой</a:t>
            </a:r>
            <a:r>
              <a:rPr lang="ru-RU" sz="2000" dirty="0" smtClean="0"/>
              <a:t>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7. Тот </a:t>
            </a:r>
            <a:r>
              <a:rPr lang="ru-RU" sz="2000" dirty="0"/>
              <a:t>человек в почете, чьи руки в работе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 smtClean="0"/>
              <a:t>8. </a:t>
            </a:r>
            <a:r>
              <a:rPr lang="ru-RU" sz="2000" dirty="0" smtClean="0"/>
              <a:t>Кто ловок в труде — кует счастье себе.</a:t>
            </a:r>
            <a:endParaRPr lang="ru-RU" sz="2000" dirty="0"/>
          </a:p>
          <a:p>
            <a:r>
              <a:rPr lang="ru-RU" sz="2000" dirty="0"/>
              <a:t> 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1925638"/>
            <a:ext cx="127635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728" y="2571744"/>
            <a:ext cx="6572296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Домашнее </a:t>
            </a: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задание</a:t>
            </a:r>
          </a:p>
          <a:p>
            <a:pPr algn="ctr">
              <a:defRPr/>
            </a:pPr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</a:t>
            </a: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оманды № 4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0" y="1031875"/>
            <a:ext cx="12700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998538"/>
            <a:ext cx="120491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5554663"/>
            <a:ext cx="1285875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5025" y="5500688"/>
            <a:ext cx="15144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0350" y="1000125"/>
            <a:ext cx="124777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938" y="3614738"/>
            <a:ext cx="15716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8" y="2286000"/>
            <a:ext cx="15716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3" y="5419725"/>
            <a:ext cx="10715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86375" y="1019175"/>
            <a:ext cx="1214438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00375" y="5500688"/>
            <a:ext cx="13573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313" y="3643313"/>
            <a:ext cx="15001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7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28875" y="1057275"/>
            <a:ext cx="1285875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8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72375" y="5386388"/>
            <a:ext cx="142875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9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00188" y="5464175"/>
            <a:ext cx="1357312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1352550"/>
            <a:ext cx="8369300" cy="2249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1857375"/>
            <a:ext cx="8715375" cy="33718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Какой писатель познакомил детишек всего мира с тем, чем пахнут ремесла?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Агния </a:t>
            </a:r>
            <a:r>
              <a:rPr lang="ru-RU" sz="2800" dirty="0" err="1"/>
              <a:t>Барто</a:t>
            </a:r>
            <a:endParaRPr lang="ru-RU" sz="2800" dirty="0"/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Сергей Михалков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 err="1"/>
              <a:t>Джанни</a:t>
            </a:r>
            <a:r>
              <a:rPr lang="ru-RU" sz="2800" dirty="0"/>
              <a:t> </a:t>
            </a:r>
            <a:r>
              <a:rPr lang="ru-RU" sz="2800" dirty="0" err="1"/>
              <a:t>Родари</a:t>
            </a:r>
            <a:endParaRPr lang="ru-RU" sz="28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1857375"/>
            <a:ext cx="8715375" cy="214471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 startAt="2"/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Где работает брокер?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в банке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на бирже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на ипподроме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1857375"/>
            <a:ext cx="8715375" cy="27574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 startAt="3"/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За чем мужчина обращается к флористу?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за табаком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за цветами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за морепродуктами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1857375"/>
            <a:ext cx="8715375" cy="33718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 startAt="4"/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Представителями какой профессии в середине века успешно заменяли врачей?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кузнецы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цирюльники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алхимики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1857375"/>
            <a:ext cx="8715375" cy="33718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 startAt="5"/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Как называется ученый, исследующий духовную культуру народа?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культиватор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 err="1"/>
              <a:t>культоролог</a:t>
            </a:r>
            <a:endParaRPr lang="ru-RU" sz="2800" dirty="0"/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культурист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1925638"/>
            <a:ext cx="127635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728" y="2571744"/>
            <a:ext cx="6572296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Домашнее </a:t>
            </a: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задание</a:t>
            </a:r>
          </a:p>
          <a:p>
            <a:pPr algn="ctr">
              <a:defRPr/>
            </a:pP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команды № 1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0" y="1031875"/>
            <a:ext cx="12700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998538"/>
            <a:ext cx="120491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5554663"/>
            <a:ext cx="1285875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5025" y="5500688"/>
            <a:ext cx="15144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0350" y="1000125"/>
            <a:ext cx="124777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938" y="3614738"/>
            <a:ext cx="15716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8" y="2286000"/>
            <a:ext cx="15716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3" y="5419725"/>
            <a:ext cx="10715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0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86375" y="1019175"/>
            <a:ext cx="1214438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1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00375" y="5500688"/>
            <a:ext cx="13573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313" y="3643313"/>
            <a:ext cx="15001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28875" y="1057275"/>
            <a:ext cx="1285875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72375" y="5386388"/>
            <a:ext cx="142875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00188" y="5464175"/>
            <a:ext cx="1357312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1857375"/>
            <a:ext cx="8715375" cy="33718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 startAt="6"/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С представителями какой уважаемой профессии сравнивают </a:t>
            </a: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</a:rPr>
              <a:t>грязнулю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трубочист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шахтер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нефтяник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1857375"/>
            <a:ext cx="8715375" cy="33718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 startAt="7"/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Кто в больнице погружает в глубокий сон пациента перед </a:t>
            </a:r>
            <a:r>
              <a:rPr lang="ru-RU" sz="3600" b="1" i="1" dirty="0" err="1">
                <a:solidFill>
                  <a:schemeClr val="accent1">
                    <a:lumMod val="75000"/>
                  </a:schemeClr>
                </a:solidFill>
              </a:rPr>
              <a:t>опирацией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физиотерапевт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гипнотизер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анестезиолог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1857375"/>
            <a:ext cx="8715375" cy="27574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 startAt="8"/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Как называется специалист по монтажу кинематографии ?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монтажёр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монтёр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монтажист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1857375"/>
            <a:ext cx="8715375" cy="214471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 startAt="9"/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Что делает визажист?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визы 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пластические операции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макияж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1857375"/>
            <a:ext cx="8715375" cy="39846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 startAt="10"/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Как называется артист, объявляющий и комментирующий номера эстрадной программы?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спикер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конферансье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диктор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1857375"/>
            <a:ext cx="8715375" cy="33718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 startAt="11"/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Кто должен заверить завещание, чтобы оно вступило в законную силу?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прокурор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адвокат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нотариус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1857375"/>
            <a:ext cx="8715375" cy="27574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 startAt="12"/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Кто осуществляет в суде защиту подсудимого?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прокурор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адвокат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следователь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313" y="1857375"/>
            <a:ext cx="8715375" cy="275748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742950" indent="-742950">
              <a:buFont typeface="+mj-lt"/>
              <a:buAutoNum type="arabicPeriod" startAt="13"/>
              <a:defRPr/>
            </a:pP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Кто из перечисленных лиц работает в аптеке?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провизор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прозектор</a:t>
            </a:r>
          </a:p>
          <a:p>
            <a:pPr marL="514350" indent="-514350">
              <a:buFont typeface="+mj-lt"/>
              <a:buAutoNum type="alphaLcParenR"/>
              <a:defRPr/>
            </a:pPr>
            <a:r>
              <a:rPr lang="ru-RU" sz="2800" dirty="0"/>
              <a:t>проректор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1352550"/>
            <a:ext cx="8369300" cy="2249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714488"/>
            <a:ext cx="8358246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Конкурс </a:t>
            </a:r>
          </a:p>
          <a:p>
            <a:pPr algn="ctr"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«Выбери профессию»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" y="1352550"/>
            <a:ext cx="8931275" cy="2249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42875" y="500063"/>
          <a:ext cx="8858312" cy="38636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44226"/>
                <a:gridCol w="3482755"/>
                <a:gridCol w="3331331"/>
              </a:tblGrid>
              <a:tr h="4829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ПРОФЕССИЯ</a:t>
                      </a:r>
                      <a:endParaRPr lang="ru-RU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СПЕЦИАЛЬНОСТЬ</a:t>
                      </a:r>
                      <a:endParaRPr lang="ru-RU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ДОЛЖНОСТЬ</a:t>
                      </a:r>
                      <a:endParaRPr lang="ru-RU" dirty="0"/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4829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29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9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9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9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9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29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2875" y="4429125"/>
            <a:ext cx="1500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водитель,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00188" y="4429125"/>
            <a:ext cx="1000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завуч,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4429125"/>
            <a:ext cx="1214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врач,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71813" y="4429125"/>
            <a:ext cx="3571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водитель автомобиля,</a:t>
            </a:r>
          </a:p>
        </p:txBody>
      </p:sp>
      <p:sp>
        <p:nvSpPr>
          <p:cNvPr id="42028" name="TextBox 8"/>
          <p:cNvSpPr txBox="1">
            <a:spLocks noChangeArrowheads="1"/>
          </p:cNvSpPr>
          <p:nvPr/>
        </p:nvSpPr>
        <p:spPr bwMode="auto">
          <a:xfrm>
            <a:off x="6715125" y="5000625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/>
          </a:p>
        </p:txBody>
      </p:sp>
      <p:sp>
        <p:nvSpPr>
          <p:cNvPr id="42029" name="TextBox 9"/>
          <p:cNvSpPr txBox="1">
            <a:spLocks noChangeArrowheads="1"/>
          </p:cNvSpPr>
          <p:nvPr/>
        </p:nvSpPr>
        <p:spPr bwMode="auto">
          <a:xfrm>
            <a:off x="4857750" y="4643438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endParaRPr lang="ru-RU" sz="2000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286500" y="4429125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тренер,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500938" y="4429125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терапевт,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42875" y="4786313"/>
            <a:ext cx="385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учитель начальных классов,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29063" y="4786313"/>
            <a:ext cx="1571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строитель,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57813" y="4786313"/>
            <a:ext cx="2643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помощник юриста,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858125" y="4786313"/>
            <a:ext cx="1214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хирург,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1438" y="5143500"/>
            <a:ext cx="2643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начальник участка,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786063" y="5143500"/>
            <a:ext cx="1357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прораб,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143375" y="5143500"/>
            <a:ext cx="29289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тренер по волейболу,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0" y="5500688"/>
            <a:ext cx="3857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исполняющий обязанности,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072313" y="5143500"/>
            <a:ext cx="1928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конструктор,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215188" y="5500688"/>
            <a:ext cx="171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стоматолог,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857625" y="5500688"/>
            <a:ext cx="32861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главный конструктор,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572250" y="5857875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учитель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4929188" y="5857875"/>
            <a:ext cx="14287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директор,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71438" y="5857875"/>
            <a:ext cx="3071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учитель физкультуры,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286125" y="5857875"/>
            <a:ext cx="1357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/>
              <a:t>инженер,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0.02448 -0.4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" y="-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11022E-16 L 0.58056 -0.500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" y="-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022E-16 L -0.18646 -0.4270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11022E-16 L -0.10208 -0.490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022E-16 L -0.63177 -0.3534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" y="-1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022E-16 L -0.45365 -0.427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0261 -0.405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-2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38577 -0.332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06893 -0.479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" y="-2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-0.4809 -0.3321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" y="-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33333E-6 L 0.64705 -0.4576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" y="-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0.42049 -0.3842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-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-0.1684 -0.3210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33333E-6 L -0.75677 -0.3210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59618 -0.3731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" y="-1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0.18976 -0.29977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 L -0.43802 -0.2997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33333E-6 L 0.2691 -0.2782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-0.30365 -0.3518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-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17413 -0.2782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-0.67083 -0.2782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57224" y="1357298"/>
          <a:ext cx="7715304" cy="3657600"/>
        </p:xfrm>
        <a:graphic>
          <a:graphicData uri="http://schemas.openxmlformats.org/drawingml/2006/table">
            <a:tbl>
              <a:tblPr/>
              <a:tblGrid>
                <a:gridCol w="1757628"/>
                <a:gridCol w="3160571"/>
                <a:gridCol w="2797105"/>
              </a:tblGrid>
              <a:tr h="228600">
                <a:tc>
                  <a:txBody>
                    <a:bodyPr/>
                    <a:lstStyle/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профессия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специальность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водитель,</a:t>
                      </a:r>
                    </a:p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врач,</a:t>
                      </a:r>
                    </a:p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инженер,</a:t>
                      </a:r>
                    </a:p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конструктор,</a:t>
                      </a:r>
                    </a:p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учитель,</a:t>
                      </a:r>
                    </a:p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тренер,</a:t>
                      </a:r>
                    </a:p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  <a:cs typeface="Times New Roman"/>
                        </a:rPr>
                        <a:t>строитель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водитель автомобиля,</a:t>
                      </a:r>
                    </a:p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терапевт</a:t>
                      </a:r>
                    </a:p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хирург</a:t>
                      </a:r>
                    </a:p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учитель физкультуры,</a:t>
                      </a:r>
                    </a:p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учитель начальных классов</a:t>
                      </a:r>
                    </a:p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тренер по волейболу,</a:t>
                      </a:r>
                    </a:p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стоматолог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директор,</a:t>
                      </a:r>
                    </a:p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помощник юриста,</a:t>
                      </a:r>
                    </a:p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исполняющий обязанности,</a:t>
                      </a:r>
                    </a:p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завуч,</a:t>
                      </a:r>
                    </a:p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главный конструктор,</a:t>
                      </a:r>
                    </a:p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начальник участка,</a:t>
                      </a:r>
                    </a:p>
                    <a:p>
                      <a:pPr marL="87630"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  <a:cs typeface="Times New Roman"/>
                        </a:rPr>
                        <a:t>прораб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1925638"/>
            <a:ext cx="127635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728" y="2571744"/>
            <a:ext cx="6572296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Все домашние задания  показаны.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3500" y="1031875"/>
            <a:ext cx="12700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981075"/>
            <a:ext cx="1204912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5554663"/>
            <a:ext cx="1285875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15025" y="5500688"/>
            <a:ext cx="15144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10350" y="1000125"/>
            <a:ext cx="124777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00938" y="3614738"/>
            <a:ext cx="1571625" cy="149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8" y="2286000"/>
            <a:ext cx="157162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9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3" y="5419725"/>
            <a:ext cx="1071562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0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86375" y="1019175"/>
            <a:ext cx="1214438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1" name="Picture 1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00375" y="5500688"/>
            <a:ext cx="13573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14313" y="3643313"/>
            <a:ext cx="15001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Picture 1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428875" y="1057275"/>
            <a:ext cx="1285875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4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72375" y="5386388"/>
            <a:ext cx="142875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5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500188" y="5464175"/>
            <a:ext cx="1357312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5997">
            <a:alpha val="7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patch-lifewave-quebec.com/file/bigstock_The_Winner_2967844_ws314709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25"/>
            <a:ext cx="9144000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extBox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0913" y="-122238"/>
            <a:ext cx="7388225" cy="12811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patch-lifewave-quebec.com/file/bigstock_The_Winner_2967844_ws314709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25"/>
            <a:ext cx="9144000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142976" y="0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</a:rPr>
              <a:t>Награждение</a:t>
            </a:r>
            <a:endParaRPr lang="ru-RU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4414" y="1714488"/>
            <a:ext cx="72866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Спасибо за внимание!</a:t>
            </a:r>
          </a:p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До свидания!</a:t>
            </a:r>
          </a:p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До встречи!</a:t>
            </a:r>
            <a:endParaRPr lang="ru-RU" sz="4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072198" y="714356"/>
            <a:ext cx="24288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 Сопло</a:t>
            </a:r>
            <a:r>
              <a:rPr lang="ru-RU" sz="2000" dirty="0"/>
              <a:t>	</a:t>
            </a:r>
          </a:p>
          <a:p>
            <a:pPr algn="ctr"/>
            <a:r>
              <a:rPr lang="ru-RU" sz="2000" dirty="0" smtClean="0"/>
              <a:t>  </a:t>
            </a:r>
            <a:r>
              <a:rPr lang="ru-RU" sz="2000" dirty="0" smtClean="0"/>
              <a:t>Терка</a:t>
            </a:r>
            <a:r>
              <a:rPr lang="ru-RU" sz="2000" dirty="0"/>
              <a:t>	</a:t>
            </a:r>
          </a:p>
          <a:p>
            <a:pPr algn="ctr"/>
            <a:r>
              <a:rPr lang="ru-RU" sz="2000" dirty="0" smtClean="0"/>
              <a:t> Марля</a:t>
            </a:r>
            <a:r>
              <a:rPr lang="ru-RU" sz="2000" dirty="0"/>
              <a:t>	</a:t>
            </a:r>
          </a:p>
          <a:p>
            <a:pPr algn="ctr"/>
            <a:r>
              <a:rPr lang="ru-RU" sz="2000" dirty="0" smtClean="0"/>
              <a:t>Фиакр</a:t>
            </a:r>
          </a:p>
          <a:p>
            <a:pPr algn="ctr"/>
            <a:r>
              <a:rPr lang="ru-RU" sz="2000" dirty="0"/>
              <a:t>	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Кредитор</a:t>
            </a:r>
            <a:endParaRPr lang="ru-RU" sz="2000" dirty="0"/>
          </a:p>
          <a:p>
            <a:pPr algn="ctr"/>
            <a:r>
              <a:rPr lang="ru-RU" sz="2000" dirty="0" smtClean="0"/>
              <a:t>      Старина</a:t>
            </a:r>
            <a:r>
              <a:rPr lang="ru-RU" sz="2000" dirty="0"/>
              <a:t>	</a:t>
            </a:r>
          </a:p>
          <a:p>
            <a:pPr algn="ctr"/>
            <a:r>
              <a:rPr lang="ru-RU" sz="2000" dirty="0" smtClean="0"/>
              <a:t>      Водосток</a:t>
            </a:r>
            <a:r>
              <a:rPr lang="ru-RU" sz="2000" dirty="0"/>
              <a:t>	</a:t>
            </a:r>
          </a:p>
          <a:p>
            <a:pPr algn="ctr"/>
            <a:r>
              <a:rPr lang="ru-RU" sz="2000" dirty="0" smtClean="0"/>
              <a:t>       Авдотка</a:t>
            </a:r>
            <a:r>
              <a:rPr lang="ru-RU" sz="2000" dirty="0"/>
              <a:t>	</a:t>
            </a:r>
            <a:endParaRPr lang="ru-RU" sz="2000" dirty="0" smtClean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r>
              <a:rPr lang="ru-RU" sz="2000" b="1" dirty="0" smtClean="0"/>
              <a:t>     Травинка</a:t>
            </a:r>
            <a:r>
              <a:rPr lang="ru-RU" sz="2000" b="1" dirty="0"/>
              <a:t>	</a:t>
            </a:r>
          </a:p>
          <a:p>
            <a:pPr algn="ctr"/>
            <a:r>
              <a:rPr lang="ru-RU" sz="2000" b="1" dirty="0" smtClean="0"/>
              <a:t>       Альков</a:t>
            </a:r>
            <a:r>
              <a:rPr lang="ru-RU" sz="2000" b="1" dirty="0"/>
              <a:t>	</a:t>
            </a:r>
          </a:p>
          <a:p>
            <a:pPr algn="ctr"/>
            <a:endParaRPr lang="ru-RU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57158" y="857232"/>
            <a:ext cx="54292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              Рвач</a:t>
            </a:r>
            <a:r>
              <a:rPr lang="ru-RU" sz="2800" b="1" dirty="0"/>
              <a:t>	 - </a:t>
            </a:r>
            <a:endParaRPr lang="ru-RU" sz="2800" b="1" dirty="0" smtClean="0"/>
          </a:p>
          <a:p>
            <a:pPr algn="ctr"/>
            <a:r>
              <a:rPr lang="ru-RU" sz="2800" dirty="0" smtClean="0"/>
              <a:t>медицинский </a:t>
            </a:r>
            <a:r>
              <a:rPr lang="ru-RU" sz="2800" dirty="0"/>
              <a:t>работник – </a:t>
            </a:r>
            <a:endParaRPr lang="ru-RU" sz="2800" dirty="0" smtClean="0"/>
          </a:p>
          <a:p>
            <a:pPr algn="ctr"/>
            <a:r>
              <a:rPr lang="ru-RU" sz="2800" dirty="0" smtClean="0"/>
              <a:t>врач</a:t>
            </a:r>
            <a:endParaRPr lang="ru-RU" sz="2800" dirty="0"/>
          </a:p>
          <a:p>
            <a:endParaRPr lang="ru-RU" sz="28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85813" y="1071563"/>
          <a:ext cx="7786742" cy="4754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8340"/>
                <a:gridCol w="5718402"/>
              </a:tblGrid>
              <a:tr h="51103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посол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solidFill>
                            <a:schemeClr val="tx1"/>
                          </a:solidFill>
                        </a:rPr>
                        <a:t>-дипломатический</a:t>
                      </a:r>
                      <a:r>
                        <a:rPr lang="ru-RU" sz="2400" b="0" i="1" baseline="0" dirty="0" smtClean="0">
                          <a:solidFill>
                            <a:schemeClr val="tx1"/>
                          </a:solidFill>
                        </a:rPr>
                        <a:t> представитель</a:t>
                      </a:r>
                      <a:endParaRPr lang="ru-RU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1764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терка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solidFill>
                            <a:schemeClr val="tx1"/>
                          </a:solidFill>
                        </a:rPr>
                        <a:t>-театральная </a:t>
                      </a:r>
                      <a:r>
                        <a:rPr lang="ru-RU" sz="24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400" b="0" i="1" dirty="0" smtClean="0">
                          <a:solidFill>
                            <a:schemeClr val="tx1"/>
                          </a:solidFill>
                        </a:rPr>
                        <a:t>профессия</a:t>
                      </a:r>
                      <a:endParaRPr lang="ru-RU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6051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марля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solidFill>
                            <a:schemeClr val="tx1"/>
                          </a:solidFill>
                        </a:rPr>
                        <a:t>-«разноцветный» рабочий</a:t>
                      </a:r>
                      <a:endParaRPr lang="ru-RU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36252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фиакр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solidFill>
                            <a:schemeClr val="tx1"/>
                          </a:solidFill>
                        </a:rPr>
                        <a:t>-волшебная цирковая профессия</a:t>
                      </a:r>
                      <a:endParaRPr lang="ru-RU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1103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кредитор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solidFill>
                            <a:schemeClr val="tx1"/>
                          </a:solidFill>
                        </a:rPr>
                        <a:t>-руководитель предприятия</a:t>
                      </a:r>
                      <a:endParaRPr lang="ru-RU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6052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старина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solidFill>
                            <a:schemeClr val="tx1"/>
                          </a:solidFill>
                        </a:rPr>
                        <a:t>-младший медицинский</a:t>
                      </a:r>
                      <a:r>
                        <a:rPr lang="ru-RU" sz="2400" b="0" i="1" baseline="0" dirty="0" smtClean="0">
                          <a:solidFill>
                            <a:schemeClr val="tx1"/>
                          </a:solidFill>
                        </a:rPr>
                        <a:t> работник</a:t>
                      </a:r>
                      <a:endParaRPr lang="ru-RU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водосток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solidFill>
                            <a:schemeClr val="tx1"/>
                          </a:solidFill>
                        </a:rPr>
                        <a:t>-животноводческая профессия</a:t>
                      </a:r>
                      <a:endParaRPr lang="ru-RU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7149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авдотка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solidFill>
                            <a:schemeClr val="tx1"/>
                          </a:solidFill>
                        </a:rPr>
                        <a:t>-юридическая профессия</a:t>
                      </a:r>
                      <a:endParaRPr lang="ru-RU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травинка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solidFill>
                            <a:schemeClr val="tx1"/>
                          </a:solidFill>
                        </a:rPr>
                        <a:t>-продавец старины</a:t>
                      </a:r>
                      <a:endParaRPr lang="ru-RU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  <a:tr h="511033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</a:rPr>
                        <a:t>альков</a:t>
                      </a:r>
                      <a:endParaRPr lang="ru-RU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400" b="0" i="1" dirty="0" smtClean="0">
                          <a:solidFill>
                            <a:schemeClr val="tx1"/>
                          </a:solidFill>
                        </a:rPr>
                        <a:t>-мастер ручной ковки</a:t>
                      </a:r>
                      <a:endParaRPr lang="ru-RU" sz="2400" b="0" i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813" y="1538288"/>
            <a:ext cx="2071687" cy="4619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актёр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50" y="2038350"/>
            <a:ext cx="1928813" cy="461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маляр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813" y="2500313"/>
            <a:ext cx="2071687" cy="4619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факир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813" y="2967038"/>
            <a:ext cx="2071687" cy="4619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директор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813" y="3429000"/>
            <a:ext cx="2071687" cy="461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санитар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813" y="3895725"/>
            <a:ext cx="2071687" cy="461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скотовод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813" y="4357688"/>
            <a:ext cx="2071687" cy="4619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адвокат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813" y="4824413"/>
            <a:ext cx="2071687" cy="4619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антиквар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813" y="5286375"/>
            <a:ext cx="2071687" cy="4619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коваль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1352550"/>
            <a:ext cx="8369300" cy="2249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10"/>
          <p:cNvSpPr>
            <a:spLocks noChangeArrowheads="1"/>
          </p:cNvSpPr>
          <p:nvPr/>
        </p:nvSpPr>
        <p:spPr bwMode="auto">
          <a:xfrm>
            <a:off x="5786438" y="85725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Г</a:t>
            </a:r>
          </a:p>
        </p:txBody>
      </p:sp>
      <p:sp>
        <p:nvSpPr>
          <p:cNvPr id="10243" name="Oval 209"/>
          <p:cNvSpPr>
            <a:spLocks noChangeArrowheads="1"/>
          </p:cNvSpPr>
          <p:nvPr/>
        </p:nvSpPr>
        <p:spPr bwMode="auto">
          <a:xfrm>
            <a:off x="5357813" y="92868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О</a:t>
            </a:r>
          </a:p>
        </p:txBody>
      </p:sp>
      <p:sp>
        <p:nvSpPr>
          <p:cNvPr id="10244" name="Oval 208"/>
          <p:cNvSpPr>
            <a:spLocks noChangeArrowheads="1"/>
          </p:cNvSpPr>
          <p:nvPr/>
        </p:nvSpPr>
        <p:spPr bwMode="auto">
          <a:xfrm>
            <a:off x="5014913" y="78898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Л</a:t>
            </a:r>
          </a:p>
        </p:txBody>
      </p:sp>
      <p:sp>
        <p:nvSpPr>
          <p:cNvPr id="10245" name="Oval 207"/>
          <p:cNvSpPr>
            <a:spLocks noChangeArrowheads="1"/>
          </p:cNvSpPr>
          <p:nvPr/>
        </p:nvSpPr>
        <p:spPr bwMode="auto">
          <a:xfrm>
            <a:off x="4657725" y="78898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О</a:t>
            </a:r>
          </a:p>
        </p:txBody>
      </p:sp>
      <p:sp>
        <p:nvSpPr>
          <p:cNvPr id="10246" name="Oval 206"/>
          <p:cNvSpPr>
            <a:spLocks noChangeArrowheads="1"/>
          </p:cNvSpPr>
          <p:nvPr/>
        </p:nvSpPr>
        <p:spPr bwMode="auto">
          <a:xfrm>
            <a:off x="4229100" y="90328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Н</a:t>
            </a:r>
          </a:p>
        </p:txBody>
      </p:sp>
      <p:sp>
        <p:nvSpPr>
          <p:cNvPr id="10247" name="Oval 205"/>
          <p:cNvSpPr>
            <a:spLocks noChangeArrowheads="1"/>
          </p:cNvSpPr>
          <p:nvPr/>
        </p:nvSpPr>
        <p:spPr bwMode="auto">
          <a:xfrm>
            <a:off x="1714500" y="83185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И</a:t>
            </a:r>
          </a:p>
        </p:txBody>
      </p:sp>
      <p:sp>
        <p:nvSpPr>
          <p:cNvPr id="10248" name="Oval 204"/>
          <p:cNvSpPr>
            <a:spLocks noChangeArrowheads="1"/>
          </p:cNvSpPr>
          <p:nvPr/>
        </p:nvSpPr>
        <p:spPr bwMode="auto">
          <a:xfrm>
            <a:off x="2071688" y="78898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Н</a:t>
            </a:r>
          </a:p>
        </p:txBody>
      </p:sp>
      <p:sp>
        <p:nvSpPr>
          <p:cNvPr id="10249" name="Oval 203"/>
          <p:cNvSpPr>
            <a:spLocks noChangeArrowheads="1"/>
          </p:cNvSpPr>
          <p:nvPr/>
        </p:nvSpPr>
        <p:spPr bwMode="auto">
          <a:xfrm>
            <a:off x="2428875" y="714375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Е</a:t>
            </a:r>
          </a:p>
        </p:txBody>
      </p:sp>
      <p:sp>
        <p:nvSpPr>
          <p:cNvPr id="10250" name="Oval 202"/>
          <p:cNvSpPr>
            <a:spLocks noChangeArrowheads="1"/>
          </p:cNvSpPr>
          <p:nvPr/>
        </p:nvSpPr>
        <p:spPr bwMode="auto">
          <a:xfrm>
            <a:off x="2786063" y="83185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Р</a:t>
            </a:r>
          </a:p>
        </p:txBody>
      </p:sp>
      <p:sp>
        <p:nvSpPr>
          <p:cNvPr id="10251" name="Oval 201"/>
          <p:cNvSpPr>
            <a:spLocks noChangeArrowheads="1"/>
          </p:cNvSpPr>
          <p:nvPr/>
        </p:nvSpPr>
        <p:spPr bwMode="auto">
          <a:xfrm>
            <a:off x="3143250" y="714375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Ч</a:t>
            </a:r>
          </a:p>
        </p:txBody>
      </p:sp>
      <p:sp>
        <p:nvSpPr>
          <p:cNvPr id="10252" name="Oval 200"/>
          <p:cNvSpPr>
            <a:spLocks noChangeArrowheads="1"/>
          </p:cNvSpPr>
          <p:nvPr/>
        </p:nvSpPr>
        <p:spPr bwMode="auto">
          <a:xfrm>
            <a:off x="3514725" y="83185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К</a:t>
            </a:r>
          </a:p>
        </p:txBody>
      </p:sp>
      <p:sp>
        <p:nvSpPr>
          <p:cNvPr id="10253" name="Oval 199"/>
          <p:cNvSpPr>
            <a:spLocks noChangeArrowheads="1"/>
          </p:cNvSpPr>
          <p:nvPr/>
        </p:nvSpPr>
        <p:spPr bwMode="auto">
          <a:xfrm>
            <a:off x="3871913" y="78898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И</a:t>
            </a:r>
          </a:p>
        </p:txBody>
      </p:sp>
      <p:sp>
        <p:nvSpPr>
          <p:cNvPr id="10254" name="Oval 198"/>
          <p:cNvSpPr>
            <a:spLocks noChangeArrowheads="1"/>
          </p:cNvSpPr>
          <p:nvPr/>
        </p:nvSpPr>
        <p:spPr bwMode="auto">
          <a:xfrm>
            <a:off x="1285875" y="874713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r>
              <a:rPr lang="ru-RU" sz="2400">
                <a:ea typeface="Times New Roman" pitchFamily="18" charset="0"/>
                <a:cs typeface="Arial" charset="0"/>
              </a:rPr>
              <a:t>Д</a:t>
            </a:r>
          </a:p>
        </p:txBody>
      </p:sp>
      <p:sp>
        <p:nvSpPr>
          <p:cNvPr id="10255" name="Oval 197"/>
          <p:cNvSpPr>
            <a:spLocks noChangeArrowheads="1"/>
          </p:cNvSpPr>
          <p:nvPr/>
        </p:nvSpPr>
        <p:spPr bwMode="auto">
          <a:xfrm>
            <a:off x="857250" y="92868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r" eaLnBrk="0" hangingPunct="0"/>
            <a:r>
              <a:rPr lang="ru-RU" sz="2400">
                <a:ea typeface="Times New Roman" pitchFamily="18" charset="0"/>
                <a:cs typeface="Arial" charset="0"/>
              </a:rPr>
              <a:t>Ь</a:t>
            </a:r>
          </a:p>
        </p:txBody>
      </p:sp>
      <p:sp>
        <p:nvSpPr>
          <p:cNvPr id="10256" name="Oval 196"/>
          <p:cNvSpPr>
            <a:spLocks noChangeArrowheads="1"/>
          </p:cNvSpPr>
          <p:nvPr/>
        </p:nvSpPr>
        <p:spPr bwMode="auto">
          <a:xfrm>
            <a:off x="500063" y="114300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Л</a:t>
            </a:r>
          </a:p>
        </p:txBody>
      </p:sp>
      <p:sp>
        <p:nvSpPr>
          <p:cNvPr id="10257" name="Oval 195"/>
          <p:cNvSpPr>
            <a:spLocks noChangeArrowheads="1"/>
          </p:cNvSpPr>
          <p:nvPr/>
        </p:nvSpPr>
        <p:spPr bwMode="auto">
          <a:xfrm>
            <a:off x="428625" y="1643063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Е</a:t>
            </a:r>
          </a:p>
        </p:txBody>
      </p:sp>
      <p:sp>
        <p:nvSpPr>
          <p:cNvPr id="10258" name="Oval 194"/>
          <p:cNvSpPr>
            <a:spLocks noChangeArrowheads="1"/>
          </p:cNvSpPr>
          <p:nvPr/>
        </p:nvSpPr>
        <p:spPr bwMode="auto">
          <a:xfrm>
            <a:off x="785813" y="178593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П</a:t>
            </a:r>
          </a:p>
        </p:txBody>
      </p:sp>
      <p:sp>
        <p:nvSpPr>
          <p:cNvPr id="10259" name="Oval 193"/>
          <p:cNvSpPr>
            <a:spLocks noChangeArrowheads="1"/>
          </p:cNvSpPr>
          <p:nvPr/>
        </p:nvSpPr>
        <p:spPr bwMode="auto">
          <a:xfrm>
            <a:off x="1214438" y="178593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А</a:t>
            </a:r>
          </a:p>
        </p:txBody>
      </p:sp>
      <p:sp>
        <p:nvSpPr>
          <p:cNvPr id="10260" name="Oval 192"/>
          <p:cNvSpPr>
            <a:spLocks noChangeArrowheads="1"/>
          </p:cNvSpPr>
          <p:nvPr/>
        </p:nvSpPr>
        <p:spPr bwMode="auto">
          <a:xfrm>
            <a:off x="1643063" y="178593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К</a:t>
            </a:r>
          </a:p>
        </p:txBody>
      </p:sp>
      <p:sp>
        <p:nvSpPr>
          <p:cNvPr id="10261" name="Oval 191"/>
          <p:cNvSpPr>
            <a:spLocks noChangeArrowheads="1"/>
          </p:cNvSpPr>
          <p:nvPr/>
        </p:nvSpPr>
        <p:spPr bwMode="auto">
          <a:xfrm>
            <a:off x="2000250" y="178593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Ш</a:t>
            </a:r>
          </a:p>
        </p:txBody>
      </p:sp>
      <p:sp>
        <p:nvSpPr>
          <p:cNvPr id="10262" name="Oval 190"/>
          <p:cNvSpPr>
            <a:spLocks noChangeArrowheads="1"/>
          </p:cNvSpPr>
          <p:nvPr/>
        </p:nvSpPr>
        <p:spPr bwMode="auto">
          <a:xfrm>
            <a:off x="2428875" y="1714500"/>
            <a:ext cx="506413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Ж</a:t>
            </a:r>
          </a:p>
        </p:txBody>
      </p:sp>
      <p:sp>
        <p:nvSpPr>
          <p:cNvPr id="10263" name="Oval 189"/>
          <p:cNvSpPr>
            <a:spLocks noChangeArrowheads="1"/>
          </p:cNvSpPr>
          <p:nvPr/>
        </p:nvSpPr>
        <p:spPr bwMode="auto">
          <a:xfrm>
            <a:off x="2857500" y="171450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Р</a:t>
            </a:r>
          </a:p>
        </p:txBody>
      </p:sp>
      <p:sp>
        <p:nvSpPr>
          <p:cNvPr id="10264" name="Oval 188"/>
          <p:cNvSpPr>
            <a:spLocks noChangeArrowheads="1"/>
          </p:cNvSpPr>
          <p:nvPr/>
        </p:nvSpPr>
        <p:spPr bwMode="auto">
          <a:xfrm>
            <a:off x="3214688" y="171450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О</a:t>
            </a:r>
          </a:p>
        </p:txBody>
      </p:sp>
      <p:sp>
        <p:nvSpPr>
          <p:cNvPr id="10265" name="Oval 187"/>
          <p:cNvSpPr>
            <a:spLocks noChangeArrowheads="1"/>
          </p:cNvSpPr>
          <p:nvPr/>
        </p:nvSpPr>
        <p:spPr bwMode="auto">
          <a:xfrm>
            <a:off x="3571875" y="171450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Т</a:t>
            </a:r>
          </a:p>
        </p:txBody>
      </p:sp>
      <p:sp>
        <p:nvSpPr>
          <p:cNvPr id="10266" name="Oval 186"/>
          <p:cNvSpPr>
            <a:spLocks noChangeArrowheads="1"/>
          </p:cNvSpPr>
          <p:nvPr/>
        </p:nvSpPr>
        <p:spPr bwMode="auto">
          <a:xfrm>
            <a:off x="6357938" y="207168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>
                <a:cs typeface="Times New Roman" pitchFamily="18" charset="0"/>
              </a:rPr>
              <a:t>О</a:t>
            </a:r>
            <a:endParaRPr lang="ru-RU" sz="2400"/>
          </a:p>
        </p:txBody>
      </p:sp>
      <p:sp>
        <p:nvSpPr>
          <p:cNvPr id="10267" name="Oval 185"/>
          <p:cNvSpPr>
            <a:spLocks noChangeArrowheads="1"/>
          </p:cNvSpPr>
          <p:nvPr/>
        </p:nvSpPr>
        <p:spPr bwMode="auto">
          <a:xfrm>
            <a:off x="6000750" y="1857375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М</a:t>
            </a:r>
          </a:p>
        </p:txBody>
      </p:sp>
      <p:sp>
        <p:nvSpPr>
          <p:cNvPr id="10268" name="Oval 184"/>
          <p:cNvSpPr>
            <a:spLocks noChangeArrowheads="1"/>
          </p:cNvSpPr>
          <p:nvPr/>
        </p:nvSpPr>
        <p:spPr bwMode="auto">
          <a:xfrm>
            <a:off x="5586413" y="171450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М</a:t>
            </a:r>
          </a:p>
        </p:txBody>
      </p:sp>
      <p:sp>
        <p:nvSpPr>
          <p:cNvPr id="10269" name="Oval 183"/>
          <p:cNvSpPr>
            <a:spLocks noChangeArrowheads="1"/>
          </p:cNvSpPr>
          <p:nvPr/>
        </p:nvSpPr>
        <p:spPr bwMode="auto">
          <a:xfrm>
            <a:off x="5143500" y="171450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Е</a:t>
            </a:r>
          </a:p>
        </p:txBody>
      </p:sp>
      <p:sp>
        <p:nvSpPr>
          <p:cNvPr id="10270" name="Oval 182"/>
          <p:cNvSpPr>
            <a:spLocks noChangeArrowheads="1"/>
          </p:cNvSpPr>
          <p:nvPr/>
        </p:nvSpPr>
        <p:spPr bwMode="auto">
          <a:xfrm>
            <a:off x="4786313" y="171450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Н</a:t>
            </a:r>
          </a:p>
        </p:txBody>
      </p:sp>
      <p:sp>
        <p:nvSpPr>
          <p:cNvPr id="10271" name="Oval 181"/>
          <p:cNvSpPr>
            <a:spLocks noChangeArrowheads="1"/>
          </p:cNvSpPr>
          <p:nvPr/>
        </p:nvSpPr>
        <p:spPr bwMode="auto">
          <a:xfrm>
            <a:off x="4357688" y="171450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Т</a:t>
            </a:r>
          </a:p>
        </p:txBody>
      </p:sp>
      <p:sp>
        <p:nvSpPr>
          <p:cNvPr id="10272" name="Oval 180"/>
          <p:cNvSpPr>
            <a:spLocks noChangeArrowheads="1"/>
          </p:cNvSpPr>
          <p:nvPr/>
        </p:nvSpPr>
        <p:spPr bwMode="auto">
          <a:xfrm>
            <a:off x="3929063" y="178593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А</a:t>
            </a:r>
          </a:p>
        </p:txBody>
      </p:sp>
      <p:sp>
        <p:nvSpPr>
          <p:cNvPr id="10273" name="Oval 179"/>
          <p:cNvSpPr>
            <a:spLocks noChangeArrowheads="1"/>
          </p:cNvSpPr>
          <p:nvPr/>
        </p:nvSpPr>
        <p:spPr bwMode="auto">
          <a:xfrm>
            <a:off x="4429125" y="3000375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>
                <a:cs typeface="Times New Roman" pitchFamily="18" charset="0"/>
              </a:rPr>
              <a:t>А</a:t>
            </a:r>
            <a:endParaRPr lang="ru-RU" sz="2400"/>
          </a:p>
        </p:txBody>
      </p:sp>
      <p:sp>
        <p:nvSpPr>
          <p:cNvPr id="10274" name="Oval 178"/>
          <p:cNvSpPr>
            <a:spLocks noChangeArrowheads="1"/>
          </p:cNvSpPr>
          <p:nvPr/>
        </p:nvSpPr>
        <p:spPr bwMode="auto">
          <a:xfrm>
            <a:off x="4786313" y="2786063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Ф</a:t>
            </a:r>
          </a:p>
        </p:txBody>
      </p:sp>
      <p:sp>
        <p:nvSpPr>
          <p:cNvPr id="10275" name="Oval 177"/>
          <p:cNvSpPr>
            <a:spLocks noChangeArrowheads="1"/>
          </p:cNvSpPr>
          <p:nvPr/>
        </p:nvSpPr>
        <p:spPr bwMode="auto">
          <a:xfrm>
            <a:off x="5214938" y="3000375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О</a:t>
            </a:r>
          </a:p>
        </p:txBody>
      </p:sp>
      <p:sp>
        <p:nvSpPr>
          <p:cNvPr id="10276" name="Oval 176"/>
          <p:cNvSpPr>
            <a:spLocks noChangeArrowheads="1"/>
          </p:cNvSpPr>
          <p:nvPr/>
        </p:nvSpPr>
        <p:spPr bwMode="auto">
          <a:xfrm>
            <a:off x="5572125" y="285750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Р</a:t>
            </a:r>
          </a:p>
        </p:txBody>
      </p:sp>
      <p:sp>
        <p:nvSpPr>
          <p:cNvPr id="10277" name="Oval 175"/>
          <p:cNvSpPr>
            <a:spLocks noChangeArrowheads="1"/>
          </p:cNvSpPr>
          <p:nvPr/>
        </p:nvSpPr>
        <p:spPr bwMode="auto">
          <a:xfrm>
            <a:off x="6000750" y="292893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>
                <a:cs typeface="Times New Roman" pitchFamily="18" charset="0"/>
              </a:rPr>
              <a:t>Н</a:t>
            </a:r>
            <a:endParaRPr lang="ru-RU" sz="2400"/>
          </a:p>
        </p:txBody>
      </p:sp>
      <p:sp>
        <p:nvSpPr>
          <p:cNvPr id="10278" name="Oval 174"/>
          <p:cNvSpPr>
            <a:spLocks noChangeArrowheads="1"/>
          </p:cNvSpPr>
          <p:nvPr/>
        </p:nvSpPr>
        <p:spPr bwMode="auto">
          <a:xfrm>
            <a:off x="6357938" y="285750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>
                <a:cs typeface="Times New Roman" pitchFamily="18" charset="0"/>
              </a:rPr>
              <a:t>Ф</a:t>
            </a:r>
            <a:endParaRPr lang="ru-RU" sz="2400"/>
          </a:p>
        </p:txBody>
      </p:sp>
      <p:sp>
        <p:nvSpPr>
          <p:cNvPr id="10279" name="Oval 173"/>
          <p:cNvSpPr>
            <a:spLocks noChangeArrowheads="1"/>
          </p:cNvSpPr>
          <p:nvPr/>
        </p:nvSpPr>
        <p:spPr bwMode="auto">
          <a:xfrm>
            <a:off x="6643688" y="2428875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800">
                <a:cs typeface="Times New Roman" pitchFamily="18" charset="0"/>
              </a:rPr>
              <a:t>К</a:t>
            </a:r>
            <a:endParaRPr lang="ru-RU" sz="2400"/>
          </a:p>
        </p:txBody>
      </p:sp>
      <p:sp>
        <p:nvSpPr>
          <p:cNvPr id="10280" name="Oval 172"/>
          <p:cNvSpPr>
            <a:spLocks noChangeArrowheads="1"/>
          </p:cNvSpPr>
          <p:nvPr/>
        </p:nvSpPr>
        <p:spPr bwMode="auto">
          <a:xfrm>
            <a:off x="2500313" y="292893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Я</a:t>
            </a:r>
          </a:p>
        </p:txBody>
      </p:sp>
      <p:sp>
        <p:nvSpPr>
          <p:cNvPr id="10281" name="Oval 171"/>
          <p:cNvSpPr>
            <a:spLocks noChangeArrowheads="1"/>
          </p:cNvSpPr>
          <p:nvPr/>
        </p:nvSpPr>
        <p:spPr bwMode="auto">
          <a:xfrm>
            <a:off x="2143125" y="292893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К</a:t>
            </a:r>
          </a:p>
        </p:txBody>
      </p:sp>
      <p:sp>
        <p:nvSpPr>
          <p:cNvPr id="10282" name="Oval 170"/>
          <p:cNvSpPr>
            <a:spLocks noChangeArrowheads="1"/>
          </p:cNvSpPr>
          <p:nvPr/>
        </p:nvSpPr>
        <p:spPr bwMode="auto">
          <a:xfrm>
            <a:off x="1714500" y="292893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И</a:t>
            </a:r>
          </a:p>
        </p:txBody>
      </p:sp>
      <p:sp>
        <p:nvSpPr>
          <p:cNvPr id="10283" name="Oval 169"/>
          <p:cNvSpPr>
            <a:spLocks noChangeArrowheads="1"/>
          </p:cNvSpPr>
          <p:nvPr/>
        </p:nvSpPr>
        <p:spPr bwMode="auto">
          <a:xfrm>
            <a:off x="2928938" y="292893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К</a:t>
            </a:r>
          </a:p>
        </p:txBody>
      </p:sp>
      <p:sp>
        <p:nvSpPr>
          <p:cNvPr id="10284" name="Oval 168"/>
          <p:cNvSpPr>
            <a:spLocks noChangeArrowheads="1"/>
          </p:cNvSpPr>
          <p:nvPr/>
        </p:nvSpPr>
        <p:spPr bwMode="auto">
          <a:xfrm>
            <a:off x="3286125" y="292893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Б</a:t>
            </a:r>
          </a:p>
        </p:txBody>
      </p:sp>
      <p:sp>
        <p:nvSpPr>
          <p:cNvPr id="10285" name="Oval 167"/>
          <p:cNvSpPr>
            <a:spLocks noChangeArrowheads="1"/>
          </p:cNvSpPr>
          <p:nvPr/>
        </p:nvSpPr>
        <p:spPr bwMode="auto">
          <a:xfrm>
            <a:off x="3643313" y="285750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У</a:t>
            </a:r>
          </a:p>
        </p:txBody>
      </p:sp>
      <p:sp>
        <p:nvSpPr>
          <p:cNvPr id="10286" name="Oval 166"/>
          <p:cNvSpPr>
            <a:spLocks noChangeArrowheads="1"/>
          </p:cNvSpPr>
          <p:nvPr/>
        </p:nvSpPr>
        <p:spPr bwMode="auto">
          <a:xfrm>
            <a:off x="4071938" y="292893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Т</a:t>
            </a:r>
          </a:p>
        </p:txBody>
      </p:sp>
      <p:sp>
        <p:nvSpPr>
          <p:cNvPr id="10287" name="Oval 165"/>
          <p:cNvSpPr>
            <a:spLocks noChangeArrowheads="1"/>
          </p:cNvSpPr>
          <p:nvPr/>
        </p:nvSpPr>
        <p:spPr bwMode="auto">
          <a:xfrm>
            <a:off x="1285875" y="292893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Т</a:t>
            </a:r>
          </a:p>
        </p:txBody>
      </p:sp>
      <p:sp>
        <p:nvSpPr>
          <p:cNvPr id="10288" name="Oval 164"/>
          <p:cNvSpPr>
            <a:spLocks noChangeArrowheads="1"/>
          </p:cNvSpPr>
          <p:nvPr/>
        </p:nvSpPr>
        <p:spPr bwMode="auto">
          <a:xfrm>
            <a:off x="928688" y="285750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П</a:t>
            </a:r>
          </a:p>
        </p:txBody>
      </p:sp>
      <p:sp>
        <p:nvSpPr>
          <p:cNvPr id="10289" name="Oval 163"/>
          <p:cNvSpPr>
            <a:spLocks noChangeArrowheads="1"/>
          </p:cNvSpPr>
          <p:nvPr/>
        </p:nvSpPr>
        <p:spPr bwMode="auto">
          <a:xfrm>
            <a:off x="571500" y="292893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О</a:t>
            </a:r>
          </a:p>
        </p:txBody>
      </p:sp>
      <p:sp>
        <p:nvSpPr>
          <p:cNvPr id="10290" name="Oval 162"/>
          <p:cNvSpPr>
            <a:spLocks noChangeArrowheads="1"/>
          </p:cNvSpPr>
          <p:nvPr/>
        </p:nvSpPr>
        <p:spPr bwMode="auto">
          <a:xfrm>
            <a:off x="214313" y="321468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Н</a:t>
            </a:r>
          </a:p>
        </p:txBody>
      </p:sp>
      <p:sp>
        <p:nvSpPr>
          <p:cNvPr id="10291" name="Oval 161"/>
          <p:cNvSpPr>
            <a:spLocks noChangeArrowheads="1"/>
          </p:cNvSpPr>
          <p:nvPr/>
        </p:nvSpPr>
        <p:spPr bwMode="auto">
          <a:xfrm>
            <a:off x="2071688" y="3929063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А</a:t>
            </a:r>
          </a:p>
        </p:txBody>
      </p:sp>
      <p:sp>
        <p:nvSpPr>
          <p:cNvPr id="10292" name="Oval 160"/>
          <p:cNvSpPr>
            <a:spLocks noChangeArrowheads="1"/>
          </p:cNvSpPr>
          <p:nvPr/>
        </p:nvSpPr>
        <p:spPr bwMode="auto">
          <a:xfrm>
            <a:off x="428625" y="3643313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И</a:t>
            </a:r>
          </a:p>
        </p:txBody>
      </p:sp>
      <p:sp>
        <p:nvSpPr>
          <p:cNvPr id="10293" name="Oval 159"/>
          <p:cNvSpPr>
            <a:spLocks noChangeArrowheads="1"/>
          </p:cNvSpPr>
          <p:nvPr/>
        </p:nvSpPr>
        <p:spPr bwMode="auto">
          <a:xfrm>
            <a:off x="857250" y="3857625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С</a:t>
            </a:r>
          </a:p>
        </p:txBody>
      </p:sp>
      <p:sp>
        <p:nvSpPr>
          <p:cNvPr id="10294" name="Oval 158"/>
          <p:cNvSpPr>
            <a:spLocks noChangeArrowheads="1"/>
          </p:cNvSpPr>
          <p:nvPr/>
        </p:nvSpPr>
        <p:spPr bwMode="auto">
          <a:xfrm>
            <a:off x="1285875" y="400050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Ъ</a:t>
            </a:r>
          </a:p>
        </p:txBody>
      </p:sp>
      <p:sp>
        <p:nvSpPr>
          <p:cNvPr id="10295" name="Oval 157"/>
          <p:cNvSpPr>
            <a:spLocks noChangeArrowheads="1"/>
          </p:cNvSpPr>
          <p:nvPr/>
        </p:nvSpPr>
        <p:spPr bwMode="auto">
          <a:xfrm>
            <a:off x="1714500" y="400050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Т</a:t>
            </a:r>
          </a:p>
        </p:txBody>
      </p:sp>
      <p:sp>
        <p:nvSpPr>
          <p:cNvPr id="10296" name="Oval 156"/>
          <p:cNvSpPr>
            <a:spLocks noChangeArrowheads="1"/>
          </p:cNvSpPr>
          <p:nvPr/>
        </p:nvSpPr>
        <p:spPr bwMode="auto">
          <a:xfrm>
            <a:off x="2428875" y="400050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Б</a:t>
            </a:r>
          </a:p>
        </p:txBody>
      </p:sp>
      <p:sp>
        <p:nvSpPr>
          <p:cNvPr id="10297" name="Oval 155"/>
          <p:cNvSpPr>
            <a:spLocks noChangeArrowheads="1"/>
          </p:cNvSpPr>
          <p:nvPr/>
        </p:nvSpPr>
        <p:spPr bwMode="auto">
          <a:xfrm>
            <a:off x="3857625" y="3929063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А</a:t>
            </a:r>
          </a:p>
        </p:txBody>
      </p:sp>
      <p:sp>
        <p:nvSpPr>
          <p:cNvPr id="10298" name="Oval 154"/>
          <p:cNvSpPr>
            <a:spLocks noChangeArrowheads="1"/>
          </p:cNvSpPr>
          <p:nvPr/>
        </p:nvSpPr>
        <p:spPr bwMode="auto">
          <a:xfrm>
            <a:off x="3500438" y="400050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К</a:t>
            </a:r>
          </a:p>
        </p:txBody>
      </p:sp>
      <p:sp>
        <p:nvSpPr>
          <p:cNvPr id="10299" name="Oval 153"/>
          <p:cNvSpPr>
            <a:spLocks noChangeArrowheads="1"/>
          </p:cNvSpPr>
          <p:nvPr/>
        </p:nvSpPr>
        <p:spPr bwMode="auto">
          <a:xfrm>
            <a:off x="3143250" y="400050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Р</a:t>
            </a:r>
          </a:p>
        </p:txBody>
      </p:sp>
      <p:sp>
        <p:nvSpPr>
          <p:cNvPr id="10300" name="Oval 152"/>
          <p:cNvSpPr>
            <a:spLocks noChangeArrowheads="1"/>
          </p:cNvSpPr>
          <p:nvPr/>
        </p:nvSpPr>
        <p:spPr bwMode="auto">
          <a:xfrm>
            <a:off x="2786063" y="400050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О</a:t>
            </a:r>
          </a:p>
        </p:txBody>
      </p:sp>
      <p:sp>
        <p:nvSpPr>
          <p:cNvPr id="10301" name="Oval 151"/>
          <p:cNvSpPr>
            <a:spLocks noChangeArrowheads="1"/>
          </p:cNvSpPr>
          <p:nvPr/>
        </p:nvSpPr>
        <p:spPr bwMode="auto">
          <a:xfrm>
            <a:off x="5143500" y="400050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О</a:t>
            </a:r>
          </a:p>
        </p:txBody>
      </p:sp>
      <p:sp>
        <p:nvSpPr>
          <p:cNvPr id="10302" name="Oval 150"/>
          <p:cNvSpPr>
            <a:spLocks noChangeArrowheads="1"/>
          </p:cNvSpPr>
          <p:nvPr/>
        </p:nvSpPr>
        <p:spPr bwMode="auto">
          <a:xfrm>
            <a:off x="4714875" y="400050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Р</a:t>
            </a:r>
          </a:p>
        </p:txBody>
      </p:sp>
      <p:sp>
        <p:nvSpPr>
          <p:cNvPr id="10303" name="Oval 149"/>
          <p:cNvSpPr>
            <a:spLocks noChangeArrowheads="1"/>
          </p:cNvSpPr>
          <p:nvPr/>
        </p:nvSpPr>
        <p:spPr bwMode="auto">
          <a:xfrm>
            <a:off x="4286250" y="400050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Ь</a:t>
            </a:r>
          </a:p>
        </p:txBody>
      </p:sp>
      <p:sp>
        <p:nvSpPr>
          <p:cNvPr id="10304" name="Oval 148"/>
          <p:cNvSpPr>
            <a:spLocks noChangeArrowheads="1"/>
          </p:cNvSpPr>
          <p:nvPr/>
        </p:nvSpPr>
        <p:spPr bwMode="auto">
          <a:xfrm>
            <a:off x="6500813" y="4714875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Д</a:t>
            </a:r>
          </a:p>
        </p:txBody>
      </p:sp>
      <p:sp>
        <p:nvSpPr>
          <p:cNvPr id="10305" name="Oval 147"/>
          <p:cNvSpPr>
            <a:spLocks noChangeArrowheads="1"/>
          </p:cNvSpPr>
          <p:nvPr/>
        </p:nvSpPr>
        <p:spPr bwMode="auto">
          <a:xfrm>
            <a:off x="6286500" y="428625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И</a:t>
            </a:r>
          </a:p>
        </p:txBody>
      </p:sp>
      <p:sp>
        <p:nvSpPr>
          <p:cNvPr id="10306" name="Oval 146"/>
          <p:cNvSpPr>
            <a:spLocks noChangeArrowheads="1"/>
          </p:cNvSpPr>
          <p:nvPr/>
        </p:nvSpPr>
        <p:spPr bwMode="auto">
          <a:xfrm>
            <a:off x="5929313" y="4143375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К</a:t>
            </a:r>
          </a:p>
        </p:txBody>
      </p:sp>
      <p:sp>
        <p:nvSpPr>
          <p:cNvPr id="10307" name="Oval 145"/>
          <p:cNvSpPr>
            <a:spLocks noChangeArrowheads="1"/>
          </p:cNvSpPr>
          <p:nvPr/>
        </p:nvSpPr>
        <p:spPr bwMode="auto">
          <a:xfrm>
            <a:off x="5572125" y="407193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Т</a:t>
            </a:r>
          </a:p>
        </p:txBody>
      </p:sp>
      <p:sp>
        <p:nvSpPr>
          <p:cNvPr id="10308" name="Oval 144"/>
          <p:cNvSpPr>
            <a:spLocks noChangeArrowheads="1"/>
          </p:cNvSpPr>
          <p:nvPr/>
        </p:nvSpPr>
        <p:spPr bwMode="auto">
          <a:xfrm>
            <a:off x="4286250" y="5500688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Т</a:t>
            </a:r>
          </a:p>
        </p:txBody>
      </p:sp>
      <p:sp>
        <p:nvSpPr>
          <p:cNvPr id="10309" name="Oval 143"/>
          <p:cNvSpPr>
            <a:spLocks noChangeArrowheads="1"/>
          </p:cNvSpPr>
          <p:nvPr/>
        </p:nvSpPr>
        <p:spPr bwMode="auto">
          <a:xfrm>
            <a:off x="4714875" y="542925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И</a:t>
            </a:r>
          </a:p>
        </p:txBody>
      </p:sp>
      <p:sp>
        <p:nvSpPr>
          <p:cNvPr id="10310" name="Oval 142"/>
          <p:cNvSpPr>
            <a:spLocks noChangeArrowheads="1"/>
          </p:cNvSpPr>
          <p:nvPr/>
        </p:nvSpPr>
        <p:spPr bwMode="auto">
          <a:xfrm>
            <a:off x="5143500" y="5357813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С</a:t>
            </a:r>
          </a:p>
        </p:txBody>
      </p:sp>
      <p:sp>
        <p:nvSpPr>
          <p:cNvPr id="10311" name="Oval 141"/>
          <p:cNvSpPr>
            <a:spLocks noChangeArrowheads="1"/>
          </p:cNvSpPr>
          <p:nvPr/>
        </p:nvSpPr>
        <p:spPr bwMode="auto">
          <a:xfrm>
            <a:off x="5500688" y="5357813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Т</a:t>
            </a:r>
          </a:p>
        </p:txBody>
      </p:sp>
      <p:sp>
        <p:nvSpPr>
          <p:cNvPr id="10312" name="Oval 140"/>
          <p:cNvSpPr>
            <a:spLocks noChangeArrowheads="1"/>
          </p:cNvSpPr>
          <p:nvPr/>
        </p:nvSpPr>
        <p:spPr bwMode="auto">
          <a:xfrm>
            <a:off x="5857875" y="5357813"/>
            <a:ext cx="485775" cy="668337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Ы</a:t>
            </a:r>
          </a:p>
        </p:txBody>
      </p:sp>
      <p:sp>
        <p:nvSpPr>
          <p:cNvPr id="10313" name="Oval 139"/>
          <p:cNvSpPr>
            <a:spLocks noChangeArrowheads="1"/>
          </p:cNvSpPr>
          <p:nvPr/>
        </p:nvSpPr>
        <p:spPr bwMode="auto">
          <a:xfrm>
            <a:off x="6215063" y="5143500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Ю</a:t>
            </a:r>
          </a:p>
        </p:txBody>
      </p:sp>
      <p:sp>
        <p:nvSpPr>
          <p:cNvPr id="10314" name="Oval 138"/>
          <p:cNvSpPr>
            <a:spLocks noChangeArrowheads="1"/>
          </p:cNvSpPr>
          <p:nvPr/>
        </p:nvSpPr>
        <p:spPr bwMode="auto">
          <a:xfrm>
            <a:off x="2643188" y="5572125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А</a:t>
            </a:r>
          </a:p>
        </p:txBody>
      </p:sp>
      <p:sp>
        <p:nvSpPr>
          <p:cNvPr id="10315" name="Oval 137"/>
          <p:cNvSpPr>
            <a:spLocks noChangeArrowheads="1"/>
          </p:cNvSpPr>
          <p:nvPr/>
        </p:nvSpPr>
        <p:spPr bwMode="auto">
          <a:xfrm>
            <a:off x="3071813" y="5572125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О</a:t>
            </a:r>
          </a:p>
        </p:txBody>
      </p:sp>
      <p:sp>
        <p:nvSpPr>
          <p:cNvPr id="10316" name="Oval 136"/>
          <p:cNvSpPr>
            <a:spLocks noChangeArrowheads="1"/>
          </p:cNvSpPr>
          <p:nvPr/>
        </p:nvSpPr>
        <p:spPr bwMode="auto">
          <a:xfrm>
            <a:off x="3500438" y="5572125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А</a:t>
            </a:r>
          </a:p>
        </p:txBody>
      </p:sp>
      <p:sp>
        <p:nvSpPr>
          <p:cNvPr id="10317" name="Oval 135"/>
          <p:cNvSpPr>
            <a:spLocks noChangeArrowheads="1"/>
          </p:cNvSpPr>
          <p:nvPr/>
        </p:nvSpPr>
        <p:spPr bwMode="auto">
          <a:xfrm>
            <a:off x="3857625" y="5572125"/>
            <a:ext cx="485775" cy="6683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ru-RU" sz="2400">
                <a:ea typeface="Times New Roman" pitchFamily="18" charset="0"/>
                <a:cs typeface="Arial" charset="0"/>
              </a:rPr>
              <a:t>Р</a:t>
            </a:r>
          </a:p>
        </p:txBody>
      </p:sp>
      <p:sp>
        <p:nvSpPr>
          <p:cNvPr id="10318" name="Rectangle 288"/>
          <p:cNvSpPr>
            <a:spLocks noChangeArrowheads="1"/>
          </p:cNvSpPr>
          <p:nvPr/>
        </p:nvSpPr>
        <p:spPr bwMode="auto">
          <a:xfrm>
            <a:off x="-180975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pic>
        <p:nvPicPr>
          <p:cNvPr id="26914" name="Picture 290" descr="http://s2.hubimg.com/u/3244637_f2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3384115"/>
            <a:ext cx="2143108" cy="3473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0100" y="571480"/>
            <a:ext cx="72866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/>
              <a:t>Ответы:</a:t>
            </a:r>
          </a:p>
          <a:p>
            <a:endParaRPr lang="ru-RU" b="1" dirty="0"/>
          </a:p>
          <a:p>
            <a:r>
              <a:rPr lang="ru-RU" b="1" dirty="0" smtClean="0"/>
              <a:t>Артист</a:t>
            </a:r>
          </a:p>
          <a:p>
            <a:r>
              <a:rPr lang="ru-RU" b="1" dirty="0" smtClean="0"/>
              <a:t>Акробат</a:t>
            </a:r>
          </a:p>
          <a:p>
            <a:r>
              <a:rPr lang="ru-RU" b="1" dirty="0" smtClean="0"/>
              <a:t>Диктор</a:t>
            </a:r>
          </a:p>
          <a:p>
            <a:r>
              <a:rPr lang="ru-RU" b="1" dirty="0" smtClean="0"/>
              <a:t>Синоптик</a:t>
            </a:r>
          </a:p>
          <a:p>
            <a:endParaRPr lang="ru-RU" b="1" dirty="0" smtClean="0"/>
          </a:p>
          <a:p>
            <a:r>
              <a:rPr lang="ru-RU" b="1" dirty="0" smtClean="0"/>
              <a:t>Бутафор –</a:t>
            </a:r>
            <a:r>
              <a:rPr lang="ru-RU" dirty="0" smtClean="0"/>
              <a:t> работник театра, художник, в обязанности которого входило приготовление вещей для постановки действа. Также можно сказать, что бутафор – сотрудник театра...</a:t>
            </a:r>
          </a:p>
          <a:p>
            <a:endParaRPr lang="ru-RU" dirty="0" smtClean="0"/>
          </a:p>
          <a:p>
            <a:r>
              <a:rPr lang="ru-RU" b="1" dirty="0" smtClean="0"/>
              <a:t>Комментатор</a:t>
            </a:r>
          </a:p>
          <a:p>
            <a:endParaRPr lang="ru-RU" b="1" dirty="0" smtClean="0"/>
          </a:p>
          <a:p>
            <a:r>
              <a:rPr lang="ru-RU" b="1" dirty="0" smtClean="0"/>
              <a:t>Капельдинер </a:t>
            </a:r>
            <a:r>
              <a:rPr lang="ru-RU" dirty="0" smtClean="0"/>
              <a:t>(от нем. </a:t>
            </a:r>
            <a:r>
              <a:rPr lang="ru-RU" dirty="0" err="1" smtClean="0"/>
              <a:t>Kapelldiener</a:t>
            </a:r>
            <a:r>
              <a:rPr lang="ru-RU" dirty="0" smtClean="0"/>
              <a:t> — «служащий капеллы», также контролёр-билетёр и просто билетёр) — рабочий в театре, кинотеатре или концертном зале. Обязанности билетёра включают: запуск зрителей в фойе или в зрительный зал...</a:t>
            </a:r>
          </a:p>
          <a:p>
            <a:endParaRPr lang="ru-RU" dirty="0" smtClean="0"/>
          </a:p>
          <a:p>
            <a:r>
              <a:rPr lang="ru-RU" b="1" dirty="0" smtClean="0"/>
              <a:t>Кинолог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1216</TotalTime>
  <Words>691</Words>
  <Application>Microsoft Office PowerPoint</Application>
  <PresentationFormat>Экран (4:3)</PresentationFormat>
  <Paragraphs>299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Поток</vt:lpstr>
      <vt:lpstr>Слайд 1</vt:lpstr>
      <vt:lpstr>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97</cp:revision>
  <dcterms:created xsi:type="dcterms:W3CDTF">2011-03-09T08:59:10Z</dcterms:created>
  <dcterms:modified xsi:type="dcterms:W3CDTF">2013-10-17T14:42:45Z</dcterms:modified>
</cp:coreProperties>
</file>