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5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1AA647-C75B-4970-B694-C508DF323C1A}" type="datetimeFigureOut">
              <a:rPr lang="ru-RU" smtClean="0"/>
              <a:pPr/>
              <a:t>18.11.2014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7A1714-BFAD-40BF-8255-C4425B912EB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3438" y="1571612"/>
            <a:ext cx="4214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С государственными доходами </a:t>
            </a:r>
          </a:p>
          <a:p>
            <a:pPr algn="ctr"/>
            <a:r>
              <a:rPr lang="ru-RU" sz="3200" dirty="0"/>
              <a:t>поступать надлежит осторожно — </a:t>
            </a:r>
          </a:p>
          <a:p>
            <a:pPr algn="ctr"/>
            <a:r>
              <a:rPr lang="ru-RU" sz="3200" dirty="0"/>
              <a:t>об них я должен отдать отчёт Богу.</a:t>
            </a:r>
          </a:p>
          <a:p>
            <a:pPr algn="r"/>
            <a:r>
              <a:rPr lang="ru-RU" sz="3200" b="1" dirty="0"/>
              <a:t>Петр </a:t>
            </a:r>
            <a:r>
              <a:rPr lang="en-US" sz="3200" b="1" dirty="0"/>
              <a:t>I</a:t>
            </a:r>
            <a:endParaRPr lang="ru-RU" sz="3200" dirty="0"/>
          </a:p>
          <a:p>
            <a:endParaRPr lang="ru-RU" dirty="0"/>
          </a:p>
        </p:txBody>
      </p:sp>
      <p:pic>
        <p:nvPicPr>
          <p:cNvPr id="5" name="Рисунок 4" descr="цитаты Петра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357298"/>
            <a:ext cx="285752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857232"/>
            <a:ext cx="835824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Сельское  хозяйство:</a:t>
            </a:r>
            <a:endParaRPr lang="ru-RU" sz="24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Какой  страной  была Россия на начало </a:t>
            </a:r>
            <a:r>
              <a:rPr lang="en-US" sz="2400" dirty="0"/>
              <a:t>XVIII</a:t>
            </a:r>
            <a:r>
              <a:rPr lang="ru-RU" sz="2400" dirty="0"/>
              <a:t> века? Объясните, как вы это понимаете</a:t>
            </a:r>
            <a:r>
              <a:rPr lang="ru-RU" sz="2400" dirty="0" smtClean="0"/>
              <a:t>?</a:t>
            </a:r>
          </a:p>
          <a:p>
            <a:pPr lvl="0"/>
            <a:endParaRPr lang="ru-RU" sz="2400" dirty="0" smtClean="0"/>
          </a:p>
          <a:p>
            <a:pPr lvl="0">
              <a:buFont typeface="Wingdings" pitchFamily="2" charset="2"/>
              <a:buChar char="ü"/>
            </a:pPr>
            <a:r>
              <a:rPr lang="ru-RU" sz="2400" dirty="0" smtClean="0"/>
              <a:t>Какие </a:t>
            </a:r>
            <a:r>
              <a:rPr lang="ru-RU" sz="2400" dirty="0"/>
              <a:t>технические  новинки появились в сельском  хозяйстве и как на них реагировали  крестьяне</a:t>
            </a:r>
            <a:r>
              <a:rPr lang="ru-RU" sz="2400" dirty="0" smtClean="0"/>
              <a:t>?</a:t>
            </a:r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С какой целью разводились новые  породы  овец и строились  конные  заводы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Какие первые  природоохранные  мероприятия  провёл  Пётр </a:t>
            </a:r>
            <a:r>
              <a:rPr lang="en-US" sz="2400" dirty="0"/>
              <a:t>I </a:t>
            </a:r>
            <a:r>
              <a:rPr lang="ru-RU" sz="2400" dirty="0"/>
              <a:t> и  с  какой целью? </a:t>
            </a:r>
            <a:endParaRPr lang="ru-RU" sz="2400" dirty="0" smtClean="0"/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В чём недостатки реформ в сельском  хозяйстве</a:t>
            </a:r>
            <a:r>
              <a:rPr lang="ru-RU" sz="2400" dirty="0" smtClean="0"/>
              <a:t>?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5725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Мануфактуры </a:t>
            </a:r>
            <a:r>
              <a:rPr lang="ru-RU" sz="2400" b="1" dirty="0">
                <a:solidFill>
                  <a:srgbClr val="FF0000"/>
                </a:solidFill>
              </a:rPr>
              <a:t>и ремесленное  </a:t>
            </a:r>
            <a:r>
              <a:rPr lang="ru-RU" sz="2400" b="1" dirty="0" smtClean="0">
                <a:solidFill>
                  <a:srgbClr val="FF0000"/>
                </a:solidFill>
              </a:rPr>
              <a:t>производство:</a:t>
            </a:r>
            <a:endParaRPr lang="ru-RU" sz="2400" b="1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Чем был вызван быстрый  рост мануфактурного производства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Какие виды  мануфактур  появились при Петре </a:t>
            </a:r>
            <a:r>
              <a:rPr lang="en-US" sz="2400" dirty="0"/>
              <a:t>I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Что тормозило мануфактурного  производства? Какой выход нашёл Пётр </a:t>
            </a:r>
            <a:r>
              <a:rPr lang="en-US" sz="2400" dirty="0"/>
              <a:t>I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Кто такие приписные и посессионные  крестьяне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 smtClean="0"/>
              <a:t>В </a:t>
            </a:r>
            <a:r>
              <a:rPr lang="ru-RU" sz="2400" dirty="0"/>
              <a:t>чём недостатки работы  на мануфактурах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 smtClean="0"/>
              <a:t>Каковы основные  виды  ремесленного  производства?</a:t>
            </a:r>
            <a:endParaRPr lang="ru-RU" sz="2400" dirty="0" smtClean="0"/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 smtClean="0"/>
              <a:t>В </a:t>
            </a:r>
            <a:r>
              <a:rPr lang="ru-RU" sz="2400" dirty="0"/>
              <a:t>каких  </a:t>
            </a:r>
            <a:r>
              <a:rPr lang="ru-RU" sz="2400" dirty="0" smtClean="0"/>
              <a:t>город</a:t>
            </a:r>
            <a:r>
              <a:rPr lang="ru-RU" sz="2400" dirty="0" smtClean="0"/>
              <a:t>ах  </a:t>
            </a:r>
            <a:r>
              <a:rPr lang="ru-RU" sz="2400" dirty="0"/>
              <a:t>страны было развито ремесленное  производство</a:t>
            </a:r>
            <a:r>
              <a:rPr lang="ru-RU" sz="2400" dirty="0" smtClean="0"/>
              <a:t>?</a:t>
            </a:r>
            <a:endParaRPr lang="ru-RU" sz="2400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857232"/>
            <a:ext cx="835824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Торговля:</a:t>
            </a:r>
            <a:endParaRPr lang="ru-RU" sz="24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Что способствовало развитию торговли в первой четверти </a:t>
            </a:r>
            <a:r>
              <a:rPr lang="en-US" sz="2400" dirty="0"/>
              <a:t>XVIII</a:t>
            </a:r>
            <a:r>
              <a:rPr lang="ru-RU" sz="2400" dirty="0"/>
              <a:t> века</a:t>
            </a:r>
            <a:r>
              <a:rPr lang="ru-RU" sz="2400" dirty="0" smtClean="0"/>
              <a:t>?</a:t>
            </a:r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Объясните, почему роль г. Архангельска падает, а г. Петербурга и г. Риги возрастает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Что такое Таможенный тариф и какова его роль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Кто являлся основным торговым партнёром при Петре </a:t>
            </a:r>
            <a:r>
              <a:rPr lang="en-US" sz="2400" dirty="0"/>
              <a:t>I</a:t>
            </a:r>
            <a:r>
              <a:rPr lang="ru-RU" sz="2400" dirty="0"/>
              <a:t>?  Почему</a:t>
            </a:r>
            <a:r>
              <a:rPr lang="ru-RU" sz="2400" dirty="0" smtClean="0"/>
              <a:t>?</a:t>
            </a:r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 какому  направлению  экономической политики  Петра </a:t>
            </a:r>
            <a:r>
              <a:rPr lang="en-US" sz="2400" dirty="0"/>
              <a:t>I</a:t>
            </a:r>
            <a:r>
              <a:rPr lang="ru-RU" sz="2400" dirty="0"/>
              <a:t>  относится введение таможенного тарифа?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14422"/>
            <a:ext cx="80010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Денежная и налоговая </a:t>
            </a:r>
            <a:r>
              <a:rPr lang="ru-RU" sz="2400" b="1" dirty="0" smtClean="0">
                <a:solidFill>
                  <a:srgbClr val="FF0000"/>
                </a:solidFill>
              </a:rPr>
              <a:t>реформы:</a:t>
            </a:r>
          </a:p>
          <a:p>
            <a:pPr algn="ctr"/>
            <a:endParaRPr lang="ru-RU" sz="24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С какой проблемой столкнулась Россия в годы Северной войны? Почему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Какие  мероприятия Пётр </a:t>
            </a:r>
            <a:r>
              <a:rPr lang="en-US" sz="2400" dirty="0"/>
              <a:t>I</a:t>
            </a:r>
            <a:r>
              <a:rPr lang="ru-RU" sz="2400" dirty="0"/>
              <a:t> проводит с целью решения этой проблемы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Объясните, что такое «подушная подать</a:t>
            </a:r>
            <a:r>
              <a:rPr lang="ru-RU" sz="2400" dirty="0" smtClean="0"/>
              <a:t>»?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В чём положительные и отрицательные моменты этих реформ?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285860"/>
            <a:ext cx="8143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Итоги экономического развития: плюсы и </a:t>
            </a:r>
            <a:r>
              <a:rPr lang="ru-RU" sz="2400" b="1" dirty="0" smtClean="0">
                <a:solidFill>
                  <a:srgbClr val="FF0000"/>
                </a:solidFill>
              </a:rPr>
              <a:t>минусы:</a:t>
            </a:r>
          </a:p>
          <a:p>
            <a:pPr algn="ctr"/>
            <a:endParaRPr lang="ru-RU" sz="24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Назовите положительные  итоги экономических реформ  Петра </a:t>
            </a:r>
            <a:r>
              <a:rPr lang="en-US" sz="2400" dirty="0"/>
              <a:t>I</a:t>
            </a:r>
            <a:r>
              <a:rPr lang="ru-RU" sz="2400" dirty="0" smtClean="0"/>
              <a:t>?</a:t>
            </a:r>
          </a:p>
          <a:p>
            <a:pPr lvl="0">
              <a:buFont typeface="Wingdings" pitchFamily="2" charset="2"/>
              <a:buChar char="ü"/>
            </a:pPr>
            <a:endParaRPr lang="ru-RU" sz="2400" dirty="0"/>
          </a:p>
          <a:p>
            <a:pPr lvl="0">
              <a:buFont typeface="Wingdings" pitchFamily="2" charset="2"/>
              <a:buChar char="ü"/>
            </a:pPr>
            <a:r>
              <a:rPr lang="ru-RU" sz="2400" dirty="0"/>
              <a:t>Назовите отрицательные  итоги экономических реформ  Петра </a:t>
            </a:r>
            <a:r>
              <a:rPr lang="en-US" sz="2400" dirty="0"/>
              <a:t>I</a:t>
            </a:r>
            <a:r>
              <a:rPr lang="ru-RU" sz="2400" dirty="0"/>
              <a:t>?</a:t>
            </a:r>
          </a:p>
          <a:p>
            <a:r>
              <a:rPr lang="ru-RU" sz="2400" dirty="0"/>
              <a:t> 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428736"/>
            <a:ext cx="74295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i="1" dirty="0"/>
              <a:t>Почему экономические  реформы  Петра </a:t>
            </a:r>
            <a:r>
              <a:rPr lang="en-US" sz="6000" i="1" dirty="0"/>
              <a:t>I</a:t>
            </a:r>
            <a:r>
              <a:rPr lang="ru-RU" sz="6000" i="1" dirty="0"/>
              <a:t> были  неизбежны? </a:t>
            </a:r>
            <a:endParaRPr lang="ru-RU" sz="6000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928670"/>
            <a:ext cx="7786742" cy="54292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357298"/>
            <a:ext cx="82153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rgbClr val="FF0000"/>
                </a:solidFill>
              </a:rPr>
              <a:t>Домашнее </a:t>
            </a:r>
            <a:r>
              <a:rPr lang="ru-RU" sz="3200" b="1" dirty="0" smtClean="0">
                <a:solidFill>
                  <a:srgbClr val="FF0000"/>
                </a:solidFill>
              </a:rPr>
              <a:t> задание</a:t>
            </a:r>
            <a:r>
              <a:rPr lang="ru-RU" sz="3200" b="1" dirty="0">
                <a:solidFill>
                  <a:srgbClr val="FF0000"/>
                </a:solidFill>
              </a:rPr>
              <a:t>: 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lvl="0" algn="ctr"/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dirty="0"/>
              <a:t>- параграф № 16;</a:t>
            </a:r>
          </a:p>
          <a:p>
            <a:r>
              <a:rPr lang="ru-RU" sz="3200" dirty="0"/>
              <a:t>- знать понятия и даты;</a:t>
            </a:r>
          </a:p>
          <a:p>
            <a:r>
              <a:rPr lang="ru-RU" sz="3200" dirty="0"/>
              <a:t>- особое внимание уделите  на  вопросы  № 1 и 5;</a:t>
            </a:r>
          </a:p>
          <a:p>
            <a:r>
              <a:rPr lang="ru-RU" sz="3200" b="1" dirty="0"/>
              <a:t>- творческое задание: написать рассказ от имени приписного или посессионного крестьянина;</a:t>
            </a:r>
          </a:p>
          <a:p>
            <a:endParaRPr lang="ru-RU" sz="3200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2866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«Несчастья бояться — счастья </a:t>
            </a:r>
            <a:r>
              <a:rPr lang="ru-RU" sz="4000" dirty="0" smtClean="0">
                <a:solidFill>
                  <a:srgbClr val="FF0000"/>
                </a:solidFill>
              </a:rPr>
              <a:t>не видать» </a:t>
            </a:r>
            <a:r>
              <a:rPr lang="ru-RU" sz="4000" b="1" dirty="0" smtClean="0">
                <a:solidFill>
                  <a:srgbClr val="FF0000"/>
                </a:solidFill>
              </a:rPr>
              <a:t>Пётр </a:t>
            </a:r>
            <a:r>
              <a:rPr lang="en-US" sz="4000" b="1" dirty="0" smtClean="0">
                <a:solidFill>
                  <a:srgbClr val="FF0000"/>
                </a:solidFill>
              </a:rPr>
              <a:t>I</a:t>
            </a:r>
            <a:r>
              <a:rPr lang="ru-RU" sz="4000" b="1" dirty="0" smtClean="0">
                <a:solidFill>
                  <a:srgbClr val="FF0000"/>
                </a:solidFill>
              </a:rPr>
              <a:t>     </a:t>
            </a:r>
            <a:endParaRPr lang="ru-RU" sz="40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24578" name="Picture 2" descr="Доброе слово о Росс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643182"/>
            <a:ext cx="2743219" cy="371477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Новос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642918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428736"/>
            <a:ext cx="74295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i="1" dirty="0"/>
              <a:t>Почему экономические  реформы  Петра </a:t>
            </a:r>
            <a:r>
              <a:rPr lang="en-US" sz="6000" i="1" dirty="0"/>
              <a:t>I</a:t>
            </a:r>
            <a:r>
              <a:rPr lang="ru-RU" sz="6000" i="1" dirty="0"/>
              <a:t> были  неизбежны? </a:t>
            </a:r>
            <a:endParaRPr lang="ru-RU" sz="6000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000240"/>
            <a:ext cx="73581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СПАСИБО</a:t>
            </a: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ЗА</a:t>
            </a: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ВНИМАНИЕ!!!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85860"/>
            <a:ext cx="78581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3600" dirty="0"/>
              <a:t>П</a:t>
            </a:r>
            <a:r>
              <a:rPr lang="ru-RU" sz="3600" dirty="0" smtClean="0"/>
              <a:t>етровские </a:t>
            </a:r>
            <a:r>
              <a:rPr lang="ru-RU" sz="3600" dirty="0"/>
              <a:t>преобразования были направлены на европеизацию внутренней жизни российского </a:t>
            </a:r>
            <a:r>
              <a:rPr lang="ru-RU" sz="3600" dirty="0" smtClean="0"/>
              <a:t>общества.</a:t>
            </a:r>
          </a:p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модернизацию </a:t>
            </a:r>
            <a:r>
              <a:rPr lang="ru-RU" sz="3600" dirty="0"/>
              <a:t>социально – экономического и государственного строя </a:t>
            </a:r>
            <a:r>
              <a:rPr lang="ru-RU" sz="3600" dirty="0" smtClean="0"/>
              <a:t>России.</a:t>
            </a:r>
            <a:endParaRPr lang="ru-RU" sz="3600" dirty="0"/>
          </a:p>
          <a:p>
            <a:pPr lvl="0">
              <a:buFont typeface="Wingdings" pitchFamily="2" charset="2"/>
              <a:buChar char="Ø"/>
            </a:pPr>
            <a:r>
              <a:rPr lang="ru-RU" sz="3600" dirty="0"/>
              <a:t>У</a:t>
            </a:r>
            <a:r>
              <a:rPr lang="ru-RU" sz="3600" dirty="0" smtClean="0"/>
              <a:t>крепление </a:t>
            </a:r>
            <a:r>
              <a:rPr lang="ru-RU" sz="3600" dirty="0"/>
              <a:t>абсолютной </a:t>
            </a:r>
            <a:r>
              <a:rPr lang="ru-RU" sz="3600" dirty="0" smtClean="0"/>
              <a:t>власти.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85860"/>
            <a:ext cx="79296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u="sng" dirty="0" smtClean="0">
                <a:solidFill>
                  <a:srgbClr val="FF0000"/>
                </a:solidFill>
              </a:rPr>
              <a:t>Тема урока:</a:t>
            </a:r>
          </a:p>
          <a:p>
            <a:pPr algn="ctr"/>
            <a:endParaRPr lang="ru-RU" sz="4800" u="sng" dirty="0" smtClean="0">
              <a:solidFill>
                <a:srgbClr val="FF0000"/>
              </a:solidFill>
            </a:endParaRPr>
          </a:p>
          <a:p>
            <a:pPr algn="ctr"/>
            <a:r>
              <a:rPr lang="ru-RU" sz="4800" b="1" dirty="0"/>
              <a:t>«Преобразования  </a:t>
            </a:r>
            <a:endParaRPr lang="ru-RU" sz="4800" b="1" dirty="0" smtClean="0"/>
          </a:p>
          <a:p>
            <a:pPr algn="ctr"/>
            <a:r>
              <a:rPr lang="ru-RU" sz="4800" b="1" dirty="0" smtClean="0"/>
              <a:t>Петра </a:t>
            </a:r>
            <a:r>
              <a:rPr lang="en-US" sz="4800" b="1" dirty="0"/>
              <a:t>I</a:t>
            </a:r>
            <a:r>
              <a:rPr lang="ru-RU" sz="4800" b="1" dirty="0"/>
              <a:t>.  </a:t>
            </a:r>
            <a:endParaRPr lang="ru-RU" sz="4800" b="1" dirty="0" smtClean="0"/>
          </a:p>
          <a:p>
            <a:pPr algn="ctr"/>
            <a:r>
              <a:rPr lang="ru-RU" sz="4800" b="1" dirty="0" smtClean="0"/>
              <a:t>Реформы  </a:t>
            </a:r>
            <a:r>
              <a:rPr lang="ru-RU" sz="4800" b="1" dirty="0"/>
              <a:t>в экономике».</a:t>
            </a:r>
            <a:endParaRPr lang="ru-RU" sz="4800" dirty="0"/>
          </a:p>
          <a:p>
            <a:pPr algn="ctr"/>
            <a:endParaRPr lang="ru-RU" sz="48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214422"/>
            <a:ext cx="8286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>
                <a:solidFill>
                  <a:srgbClr val="FF0000"/>
                </a:solidFill>
              </a:rPr>
              <a:t>Цели  урока</a:t>
            </a:r>
            <a:r>
              <a:rPr lang="ru-RU" sz="2400" b="1" u="sng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endParaRPr lang="ru-RU" sz="24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400" dirty="0"/>
              <a:t>Охарактеризовать эпоху  Петра </a:t>
            </a:r>
            <a:r>
              <a:rPr lang="en-US" sz="2400" dirty="0"/>
              <a:t>I</a:t>
            </a:r>
            <a:r>
              <a:rPr lang="ru-RU" sz="2400" dirty="0"/>
              <a:t>, как время  экономического подъёма  России</a:t>
            </a:r>
            <a:r>
              <a:rPr lang="ru-RU" sz="2400" dirty="0" smtClean="0"/>
              <a:t>.</a:t>
            </a:r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Ø"/>
            </a:pPr>
            <a:r>
              <a:rPr lang="ru-RU" sz="2400" dirty="0"/>
              <a:t>Проследить тесную  связь  экономического  подъёма в первой  четверти  </a:t>
            </a:r>
            <a:r>
              <a:rPr lang="en-US" sz="2400" dirty="0"/>
              <a:t>XVIII</a:t>
            </a:r>
            <a:r>
              <a:rPr lang="ru-RU" sz="2400" dirty="0"/>
              <a:t> века и  резкое  увеличение  феодальных  повинностей</a:t>
            </a:r>
            <a:r>
              <a:rPr lang="ru-RU" sz="2400" dirty="0" smtClean="0"/>
              <a:t>.</a:t>
            </a:r>
          </a:p>
          <a:p>
            <a:pPr lvl="0"/>
            <a:endParaRPr lang="ru-RU" sz="2400" dirty="0"/>
          </a:p>
          <a:p>
            <a:pPr lvl="0">
              <a:buFont typeface="Wingdings" pitchFamily="2" charset="2"/>
              <a:buChar char="Ø"/>
            </a:pPr>
            <a:r>
              <a:rPr lang="ru-RU" sz="2400" dirty="0"/>
              <a:t>Продолжать формировать умения  работать с текстом, историческими документами, анализировать исторические  факты.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928670"/>
            <a:ext cx="821537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u="sng" dirty="0">
                <a:solidFill>
                  <a:srgbClr val="FF0000"/>
                </a:solidFill>
              </a:rPr>
              <a:t>План урока:</a:t>
            </a:r>
            <a:endParaRPr lang="ru-RU" sz="3200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 Состояние  </a:t>
            </a:r>
            <a:r>
              <a:rPr lang="ru-RU" sz="3200" dirty="0"/>
              <a:t>экономики  России на рубеже  веков </a:t>
            </a:r>
            <a:r>
              <a:rPr lang="en-US" sz="3200" dirty="0"/>
              <a:t>XVII</a:t>
            </a:r>
            <a:r>
              <a:rPr lang="ru-RU" sz="3200" dirty="0"/>
              <a:t> – </a:t>
            </a:r>
            <a:r>
              <a:rPr lang="en-US" sz="3200" dirty="0"/>
              <a:t>XVIII </a:t>
            </a:r>
            <a:r>
              <a:rPr lang="ru-RU" sz="3200" dirty="0"/>
              <a:t>веков.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Экономическая  политика  Петра </a:t>
            </a:r>
            <a:r>
              <a:rPr lang="en-US" sz="3200" dirty="0"/>
              <a:t>I</a:t>
            </a:r>
            <a:r>
              <a:rPr lang="ru-RU" sz="3200" dirty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Сельское  хозяйство.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Мануфактуры.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Ремесленное  производство.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Торговля.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Денежная  и налоговая  реформы.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/>
              <a:t>Итоги экономического развития.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000108"/>
            <a:ext cx="81439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dirty="0" smtClean="0">
                <a:solidFill>
                  <a:srgbClr val="FF0000"/>
                </a:solidFill>
              </a:rPr>
              <a:t>Работаем по параграфу  </a:t>
            </a:r>
            <a:r>
              <a:rPr lang="ru-RU" sz="2800" dirty="0">
                <a:solidFill>
                  <a:srgbClr val="FF0000"/>
                </a:solidFill>
              </a:rPr>
              <a:t>№ 16 (п. 1</a:t>
            </a:r>
            <a:r>
              <a:rPr lang="ru-RU" sz="2800" dirty="0" smtClean="0">
                <a:solidFill>
                  <a:srgbClr val="FF0000"/>
                </a:solidFill>
              </a:rPr>
              <a:t>): </a:t>
            </a:r>
          </a:p>
          <a:p>
            <a:pPr lvl="0" algn="ctr"/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b="1" u="sng" dirty="0"/>
              <a:t>В</a:t>
            </a:r>
            <a:r>
              <a:rPr lang="ru-RU" sz="2800" b="1" u="sng" dirty="0" smtClean="0"/>
              <a:t>опросы </a:t>
            </a:r>
            <a:r>
              <a:rPr lang="ru-RU" sz="2800" b="1" u="sng" dirty="0"/>
              <a:t>к пункту: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 smtClean="0"/>
              <a:t>Что из </a:t>
            </a:r>
            <a:r>
              <a:rPr lang="ru-RU" sz="2800" dirty="0"/>
              <a:t>себя представляла экономика на рубеже веков? </a:t>
            </a:r>
          </a:p>
          <a:p>
            <a:pPr lvl="0"/>
            <a:endParaRPr lang="ru-RU" sz="2800" dirty="0"/>
          </a:p>
          <a:p>
            <a:pPr lvl="0">
              <a:buFont typeface="Wingdings" pitchFamily="2" charset="2"/>
              <a:buChar char="Ø"/>
            </a:pPr>
            <a:r>
              <a:rPr lang="ru-RU" sz="2800" dirty="0"/>
              <a:t>К каким экономическим  проблемам это привело? </a:t>
            </a:r>
          </a:p>
          <a:p>
            <a:pPr lvl="0"/>
            <a:endParaRPr lang="ru-RU" sz="2800" dirty="0"/>
          </a:p>
          <a:p>
            <a:pPr lvl="0">
              <a:buFont typeface="Wingdings" pitchFamily="2" charset="2"/>
              <a:buChar char="Ø"/>
            </a:pPr>
            <a:r>
              <a:rPr lang="ru-RU" sz="2800" dirty="0" smtClean="0"/>
              <a:t>Чтобы вы </a:t>
            </a:r>
            <a:r>
              <a:rPr lang="ru-RU" sz="2800" dirty="0"/>
              <a:t>сделали на месте  Петра Первого? 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500174"/>
            <a:ext cx="821537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ru-RU" sz="3200" dirty="0" smtClean="0">
                <a:solidFill>
                  <a:srgbClr val="FF0000"/>
                </a:solidFill>
              </a:rPr>
              <a:t>Вопросы  к  параграфу  № 16 (п. 2):  </a:t>
            </a:r>
          </a:p>
          <a:p>
            <a:pPr marL="514350" indent="-514350" algn="ctr"/>
            <a:endParaRPr lang="ru-RU" sz="3200" dirty="0" smtClean="0"/>
          </a:p>
          <a:p>
            <a:pPr marL="514350" lvl="0" indent="-514350">
              <a:buAutoNum type="arabicPeriod"/>
            </a:pPr>
            <a:r>
              <a:rPr lang="ru-RU" sz="3200" dirty="0" smtClean="0"/>
              <a:t>Каковы </a:t>
            </a:r>
            <a:r>
              <a:rPr lang="ru-RU" sz="3200" dirty="0"/>
              <a:t>были главные направления экономических преобразований</a:t>
            </a:r>
            <a:r>
              <a:rPr lang="ru-RU" sz="3200" dirty="0" smtClean="0"/>
              <a:t>?</a:t>
            </a:r>
          </a:p>
          <a:p>
            <a:pPr marL="514350" lvl="0" indent="-514350"/>
            <a:endParaRPr lang="ru-RU" sz="3200" dirty="0"/>
          </a:p>
          <a:p>
            <a:pPr lvl="0"/>
            <a:r>
              <a:rPr lang="ru-RU" sz="3200" dirty="0" smtClean="0"/>
              <a:t>2. На </a:t>
            </a:r>
            <a:r>
              <a:rPr lang="ru-RU" sz="3200" dirty="0"/>
              <a:t>какой продукт была введена казённая монополия?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071546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ПРОТЕКЦИОНИЗМ –</a:t>
            </a:r>
            <a:r>
              <a:rPr lang="ru-RU" sz="2400" dirty="0" smtClean="0"/>
              <a:t> </a:t>
            </a:r>
            <a:r>
              <a:rPr lang="ru-RU" sz="2400" u="sng" dirty="0" smtClean="0"/>
              <a:t>экономическая  политика  государства, </a:t>
            </a:r>
            <a:r>
              <a:rPr lang="ru-RU" sz="2400" dirty="0" smtClean="0"/>
              <a:t>направленная  на </a:t>
            </a:r>
            <a:r>
              <a:rPr lang="ru-RU" sz="2400" u="sng" dirty="0" smtClean="0"/>
              <a:t>поддержку  отечественного  производства путём  ограничения  ввоза  товаров </a:t>
            </a:r>
            <a:r>
              <a:rPr lang="ru-RU" sz="2400" dirty="0" smtClean="0"/>
              <a:t> и оказания  </a:t>
            </a:r>
            <a:r>
              <a:rPr lang="ru-RU" sz="2400" u="sng" dirty="0" smtClean="0"/>
              <a:t>экономической помощи  предпринимателям.</a:t>
            </a:r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rgbClr val="FF0000"/>
                </a:solidFill>
              </a:rPr>
              <a:t>МЕРКАНТИЛИЗМ –</a:t>
            </a:r>
            <a:r>
              <a:rPr lang="ru-RU" sz="2400" dirty="0" smtClean="0"/>
              <a:t> </a:t>
            </a:r>
            <a:r>
              <a:rPr lang="ru-RU" sz="2400" u="sng" dirty="0" smtClean="0"/>
              <a:t>экономическая  политика</a:t>
            </a:r>
            <a:r>
              <a:rPr lang="ru-RU" sz="2400" dirty="0" smtClean="0"/>
              <a:t>, </a:t>
            </a:r>
            <a:r>
              <a:rPr lang="ru-RU" sz="2400" u="sng" dirty="0" smtClean="0"/>
              <a:t>выражавшаяся  в активном  государственном  вмешательстве  в хозяйственную  жизнь  </a:t>
            </a:r>
            <a:r>
              <a:rPr lang="ru-RU" sz="2400" dirty="0" smtClean="0"/>
              <a:t>и проявлявшаяся  в  поддержке  купечества, </a:t>
            </a:r>
            <a:r>
              <a:rPr lang="ru-RU" sz="2400" u="sng" dirty="0" smtClean="0"/>
              <a:t>поощрении развития  отечественного  мануфактурного  производства.</a:t>
            </a:r>
            <a:endParaRPr lang="ru-RU" sz="2400" u="sng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573</Words>
  <Application>Microsoft Office PowerPoint</Application>
  <PresentationFormat>Экран (4:3)</PresentationFormat>
  <Paragraphs>107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ZWA</dc:creator>
  <cp:lastModifiedBy>ZWA</cp:lastModifiedBy>
  <cp:revision>18</cp:revision>
  <dcterms:created xsi:type="dcterms:W3CDTF">2014-11-18T11:27:26Z</dcterms:created>
  <dcterms:modified xsi:type="dcterms:W3CDTF">2014-11-18T16:55:10Z</dcterms:modified>
</cp:coreProperties>
</file>